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7" r:id="rId3"/>
    <p:sldId id="283" r:id="rId4"/>
    <p:sldId id="262" r:id="rId5"/>
    <p:sldId id="293" r:id="rId6"/>
    <p:sldId id="279" r:id="rId7"/>
    <p:sldId id="266" r:id="rId8"/>
    <p:sldId id="297" r:id="rId9"/>
    <p:sldId id="259" r:id="rId10"/>
    <p:sldId id="298" r:id="rId11"/>
    <p:sldId id="299" r:id="rId12"/>
    <p:sldId id="300" r:id="rId13"/>
    <p:sldId id="296" r:id="rId14"/>
    <p:sldId id="268" r:id="rId15"/>
    <p:sldId id="301" r:id="rId16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keres-Joó Eszter" initials="SE" lastIdx="1" clrIdx="0">
    <p:extLst>
      <p:ext uri="{19B8F6BF-5375-455C-9EA6-DF929625EA0E}">
        <p15:presenceInfo xmlns:p15="http://schemas.microsoft.com/office/powerpoint/2012/main" userId="Szekeres-Joó Esz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18T10:27:40.39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18T10:27:40.39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18T10:27:40.39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AEEA8C-D79B-4D7E-9B24-9CDE292BA524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47FBB5-06FC-4B7C-805A-71D5B2DC73D7}" type="datetime1">
              <a:rPr lang="hu-HU" smtClean="0"/>
              <a:t>2024. 09. 19.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E5F8B-C0C0-4B90-909B-D74267390778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8F2378-D795-4356-944B-E8E7E6619F8D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hu" dirty="0"/>
              <a:t>Mintacím stílusának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C19FB-55E1-406B-B7E8-13185ED76BF1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C00C9-4F95-417E-BC75-9AB88F3EB5E6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átum hely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FDFAF3-0D62-4D1D-BD8E-B3574060A218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56D3F-AD39-462A-9AE5-D8B4258A7D70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u" dirty="0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B4B0B-F58C-4E09-A8D0-6C9829E738F5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11" name="Élőláb hely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Dia számának hely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F97517-8E79-4B36-BDAC-B491A8C38CFF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DBA4BE-2F5E-4084-A7CE-4E56814F3F42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6829ACE-307A-417A-8C22-FF9BAE9008E7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811A51D-7981-47DF-A25B-B843283A527C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BB79EBFC-01B3-48F8-A130-8344AF273ED8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anyiferenc" TargetMode="External"/><Relationship Id="rId2" Type="http://schemas.openxmlformats.org/officeDocument/2006/relationships/hyperlink" Target="https://vac-lanyi.www.intezmeny.edir.h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tiktok.com/@lanyi.ferenc.techniku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kkreditaltvizsgaztatas.ikk.hu/kkk-ptt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/>
          <a:p>
            <a:pPr rtl="0"/>
            <a:r>
              <a:rPr lang="hu" sz="3100"/>
              <a:t>Dunakeszi Váci SZC Lányi Ferenc Technikum és Szakképző Iskola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A203797-159A-863E-036D-58D747CF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777" y="812798"/>
            <a:ext cx="5864227" cy="5864227"/>
          </a:xfrm>
          <a:prstGeom prst="rect">
            <a:avLst/>
          </a:prstGeom>
          <a:noFill/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rtlCol="0">
            <a:normAutofit/>
          </a:bodyPr>
          <a:lstStyle/>
          <a:p>
            <a:pPr rtl="0"/>
            <a:r>
              <a:rPr lang="hu-HU" sz="3600" dirty="0"/>
              <a:t>Felnőttképzési</a:t>
            </a:r>
            <a:r>
              <a:rPr lang="hu" sz="3600" dirty="0"/>
              <a:t> tájékoztató</a:t>
            </a:r>
          </a:p>
          <a:p>
            <a:pPr rtl="0"/>
            <a:r>
              <a:rPr lang="hu" dirty="0"/>
              <a:t>2024.09.18.</a:t>
            </a:r>
          </a:p>
        </p:txBody>
      </p:sp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45E7C68D-983C-724B-BCC0-38751263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76829ACE-307A-417A-8C22-FF9BAE9008E7}" type="datetime1">
              <a:rPr lang="hu-HU" smtClean="0"/>
              <a:pPr rtl="0">
                <a:spcAft>
                  <a:spcPts val="600"/>
                </a:spcAft>
              </a:pPr>
              <a:t>2024. 09. 19.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A9D3C6-5940-13EC-B5DE-F420E0EC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51EF52-B294-0813-B42C-4929EA53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2024. 09. 19.</a:t>
            </a:fld>
            <a:endParaRPr lang="en-US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AAB15A2-AAC2-090A-903F-13CC66B8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  <p:sp>
        <p:nvSpPr>
          <p:cNvPr id="7" name="Tartalom helye 6">
            <a:extLst>
              <a:ext uri="{FF2B5EF4-FFF2-40B4-BE49-F238E27FC236}">
                <a16:creationId xmlns:a16="http://schemas.microsoft.com/office/drawing/2014/main" id="{C4DF71A3-33B7-4159-B847-22A6ADD3F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696307D-F69D-4C5E-ADFB-BB384045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89" y="2010929"/>
            <a:ext cx="9221487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2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A9D3C6-5940-13EC-B5DE-F420E0EC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51EF52-B294-0813-B42C-4929EA53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2024. 09. 19.</a:t>
            </a:fld>
            <a:endParaRPr lang="en-US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AAB15A2-AAC2-090A-903F-13CC66B8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F0C1E94B-186E-4D0D-BD8A-48BFA68EB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7893" y="2108200"/>
            <a:ext cx="5236540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1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A9D3C6-5940-13EC-B5DE-F420E0EC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51EF52-B294-0813-B42C-4929EA53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2024. 09. 19.</a:t>
            </a:fld>
            <a:endParaRPr lang="en-US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AAB15A2-AAC2-090A-903F-13CC66B8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2518CF3D-2452-4F9A-85AA-3C8AD9F5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2CD68DB-47DD-40DB-BA7A-669E129BC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25" y="2214393"/>
            <a:ext cx="9135750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4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156C43-354B-17A3-DBED-6B97F0F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sz="3600" dirty="0"/>
              <a:t>Váci SZC Lányi Ferenc Technikum és Szakképző Iskola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CABC4EE-EE85-234A-16D8-8ECB5B13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834" y="46037"/>
            <a:ext cx="1771542" cy="1771542"/>
          </a:xfrm>
          <a:prstGeom prst="rect">
            <a:avLst/>
          </a:prstGeom>
          <a:noFill/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22FD7586-81AD-C668-7E27-260D543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2024. 09. 19.</a:t>
            </a:fld>
            <a:endParaRPr lang="en-US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B974B02-C3EA-4D00-9048-6E9CF8E02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667" y="2058146"/>
            <a:ext cx="9928013" cy="3810948"/>
          </a:xfrm>
        </p:spPr>
        <p:txBody>
          <a:bodyPr/>
          <a:lstStyle/>
          <a:p>
            <a:pPr marL="0" indent="0" algn="ctr">
              <a:buNone/>
            </a:pPr>
            <a:endParaRPr lang="hu-HU" sz="4400" dirty="0"/>
          </a:p>
          <a:p>
            <a:pPr marL="0" indent="0" algn="ctr">
              <a:buNone/>
            </a:pPr>
            <a:r>
              <a:rPr lang="hu-HU" sz="4400" dirty="0"/>
              <a:t>Kollégák bemutatkozása</a:t>
            </a:r>
          </a:p>
          <a:p>
            <a:pPr marL="0" indent="0" algn="ctr">
              <a:buNone/>
            </a:pP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80068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156C43-354B-17A3-DBED-6B97F0F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sz="3600" dirty="0"/>
              <a:t>Váci SZC Lányi Ferenc Technikum és Szakképző Iskola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CABC4EE-EE85-234A-16D8-8ECB5B13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834" y="46037"/>
            <a:ext cx="1771542" cy="1771542"/>
          </a:xfrm>
          <a:prstGeom prst="rect">
            <a:avLst/>
          </a:prstGeom>
          <a:noFill/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22FD7586-81AD-C668-7E27-260D543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2024. 09. 19.</a:t>
            </a:fld>
            <a:endParaRPr lang="en-US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8C4F556D-8C74-4E0E-9CE4-9372025A86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54557" y="1973263"/>
            <a:ext cx="4028911" cy="3895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9E4D173-07AA-4B23-BE71-CE703382FBCE}"/>
              </a:ext>
            </a:extLst>
          </p:cNvPr>
          <p:cNvSpPr txBox="1"/>
          <p:nvPr/>
        </p:nvSpPr>
        <p:spPr>
          <a:xfrm>
            <a:off x="1159933" y="2133600"/>
            <a:ext cx="255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CSAK óvodai nevelők </a:t>
            </a:r>
          </a:p>
        </p:txBody>
      </p:sp>
    </p:spTree>
    <p:extLst>
      <p:ext uri="{BB962C8B-B14F-4D97-AF65-F5344CB8AC3E}">
        <p14:creationId xmlns:p14="http://schemas.microsoft.com/office/powerpoint/2010/main" val="281996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156C43-354B-17A3-DBED-6B97F0F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sz="3600" dirty="0"/>
              <a:t>Váci SZC Lányi Ferenc Technikum és Szakképző Iskola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CABC4EE-EE85-234A-16D8-8ECB5B13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834" y="46037"/>
            <a:ext cx="1771542" cy="1771542"/>
          </a:xfrm>
          <a:prstGeom prst="rect">
            <a:avLst/>
          </a:prstGeom>
          <a:noFill/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22FD7586-81AD-C668-7E27-260D543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2024. 09. 19.</a:t>
            </a:fld>
            <a:endParaRPr lang="en-US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B974B02-C3EA-4D00-9048-6E9CF8E02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667" y="2058146"/>
            <a:ext cx="9928013" cy="3810948"/>
          </a:xfrm>
        </p:spPr>
        <p:txBody>
          <a:bodyPr/>
          <a:lstStyle/>
          <a:p>
            <a:pPr marL="0" indent="0" algn="ctr">
              <a:buNone/>
            </a:pPr>
            <a:endParaRPr lang="hu-HU" sz="4400" dirty="0"/>
          </a:p>
          <a:p>
            <a:pPr marL="0" indent="0" algn="ctr">
              <a:buNone/>
            </a:pPr>
            <a:r>
              <a:rPr lang="hu-HU" sz="4400" dirty="0"/>
              <a:t>Sikeres tanévet kívánunk!</a:t>
            </a:r>
          </a:p>
          <a:p>
            <a:pPr marL="0" indent="0" algn="ctr">
              <a:buNone/>
            </a:pP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17496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156C43-354B-17A3-DBED-6B97F0F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FD7586-81AD-C668-7E27-260D543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2024. 09. 19.</a:t>
            </a:fld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DC8166-90BE-8EAB-A621-6842B0353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43705" y="2133600"/>
            <a:ext cx="6764784" cy="3788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https://vac-lanyi.www.intezmeny.edir.hu/</a:t>
            </a:r>
            <a:endParaRPr lang="hu-HU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800" u="sng" dirty="0">
                <a:solidFill>
                  <a:srgbClr val="0563C1"/>
                </a:solidFill>
                <a:latin typeface="Calibri" panose="020F0502020204030204" pitchFamily="34" charset="0"/>
                <a:hlinkClick r:id="rId3"/>
              </a:rPr>
              <a:t>https://www.instagram.com/lanyi.ferenc.technikum/</a:t>
            </a:r>
          </a:p>
          <a:p>
            <a:pPr marL="0" indent="0">
              <a:buNone/>
            </a:pPr>
            <a:r>
              <a:rPr lang="hu-HU" sz="2800" u="sng" dirty="0">
                <a:solidFill>
                  <a:srgbClr val="0563C1"/>
                </a:solidFill>
                <a:latin typeface="Calibri" panose="020F0502020204030204" pitchFamily="34" charset="0"/>
                <a:hlinkClick r:id="rId3"/>
              </a:rPr>
              <a:t>https://www.facebook.com/lanyiferenc</a:t>
            </a:r>
            <a:endParaRPr lang="hu-HU" sz="28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800" u="sng" dirty="0">
                <a:solidFill>
                  <a:srgbClr val="0563C1"/>
                </a:solidFill>
                <a:latin typeface="Calibri" panose="020F0502020204030204" pitchFamily="34" charset="0"/>
                <a:hlinkClick r:id="rId4"/>
              </a:rPr>
              <a:t>https://www.tiktok.com/@lanyi.ferenc.technikum</a:t>
            </a:r>
            <a:endParaRPr lang="hu-HU" sz="28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sz="28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sz="28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sz="28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C08DDCF-DB40-2B67-1C0E-7C6E178A8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1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156C43-354B-17A3-DBED-6B97F0F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pic>
        <p:nvPicPr>
          <p:cNvPr id="1026" name="Picture 2" descr="Tiborcz István üzlettársa közel 40 milliárdért építheti meg a „Dunakeszi  Diáknegyedet”">
            <a:extLst>
              <a:ext uri="{FF2B5EF4-FFF2-40B4-BE49-F238E27FC236}">
                <a16:creationId xmlns:a16="http://schemas.microsoft.com/office/drawing/2014/main" id="{4C324AFD-F043-7FFB-4990-FD7198A27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r="15187" b="2"/>
          <a:stretch/>
        </p:blipFill>
        <p:spPr bwMode="auto">
          <a:xfrm>
            <a:off x="1363132" y="2310562"/>
            <a:ext cx="4128559" cy="33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22FD7586-81AD-C668-7E27-260D543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2024. 09. 19.</a:t>
            </a:fld>
            <a:endParaRPr lang="en-US"/>
          </a:p>
        </p:txBody>
      </p:sp>
      <p:pic>
        <p:nvPicPr>
          <p:cNvPr id="1034" name="Picture 10" descr="Hungarotek - » Laterex">
            <a:extLst>
              <a:ext uri="{FF2B5EF4-FFF2-40B4-BE49-F238E27FC236}">
                <a16:creationId xmlns:a16="http://schemas.microsoft.com/office/drawing/2014/main" id="{2C01DD0E-6FCF-415F-16C5-2C159CDBFD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32" y="2085180"/>
            <a:ext cx="1773238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unakeszi, a Mi Városunk - Fejlesztések">
            <a:extLst>
              <a:ext uri="{FF2B5EF4-FFF2-40B4-BE49-F238E27FC236}">
                <a16:creationId xmlns:a16="http://schemas.microsoft.com/office/drawing/2014/main" id="{6103242E-A649-9660-1F13-F190D78D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52" y="4086225"/>
            <a:ext cx="19049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969A24A-50D4-4C5C-BEBA-488D71B4BE0A}"/>
              </a:ext>
            </a:extLst>
          </p:cNvPr>
          <p:cNvSpPr txBox="1"/>
          <p:nvPr/>
        </p:nvSpPr>
        <p:spPr>
          <a:xfrm>
            <a:off x="5706533" y="2675467"/>
            <a:ext cx="325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…amit az épületről tudni kell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C, D, E szárny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Belépés csak tanuló jogviszonyban lévőknek TOKENNEL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Tantermekbe bejutás csak tanári kísérettel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Házirend megismerése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Dohányzás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Tisztaság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Büfé 14:00-ig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295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3F2A45-5B6E-FB3F-70C0-4BC622D5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B5AFCF-6D4B-0D9E-AE42-86BB9BBE5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84694"/>
            <a:ext cx="10058400" cy="3284398"/>
          </a:xfrm>
        </p:spPr>
        <p:txBody>
          <a:bodyPr/>
          <a:lstStyle/>
          <a:p>
            <a:pPr algn="ctr"/>
            <a:r>
              <a:rPr lang="hu-HU" dirty="0"/>
              <a:t>KIM-Kulturális és Innovációs Minisztérium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8A0BFD-115A-346C-B93C-41F34225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2024. 09. 19.</a:t>
            </a:fld>
            <a:endParaRPr lang="en-US" dirty="0"/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BFA3AA07-3B8C-5365-1D08-210AC63BFCBB}"/>
              </a:ext>
            </a:extLst>
          </p:cNvPr>
          <p:cNvSpPr/>
          <p:nvPr/>
        </p:nvSpPr>
        <p:spPr>
          <a:xfrm>
            <a:off x="5708342" y="2913201"/>
            <a:ext cx="630315" cy="783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433869A-BCD7-FD78-9C35-542DCE51AE2B}"/>
              </a:ext>
            </a:extLst>
          </p:cNvPr>
          <p:cNvSpPr txBox="1"/>
          <p:nvPr/>
        </p:nvSpPr>
        <p:spPr>
          <a:xfrm>
            <a:off x="3379925" y="3589966"/>
            <a:ext cx="574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NSZFH-Nemzeti Szakképzési és Felnőttképzési Hivatal</a:t>
            </a:r>
          </a:p>
          <a:p>
            <a:endParaRPr lang="hu-HU" dirty="0"/>
          </a:p>
        </p:txBody>
      </p:sp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CB00AC7E-2659-5265-1135-E8DC730FAFB5}"/>
              </a:ext>
            </a:extLst>
          </p:cNvPr>
          <p:cNvSpPr/>
          <p:nvPr/>
        </p:nvSpPr>
        <p:spPr>
          <a:xfrm>
            <a:off x="5724375" y="4055976"/>
            <a:ext cx="630315" cy="783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37E38E7-0B29-17FC-5E04-41AAD23903D9}"/>
              </a:ext>
            </a:extLst>
          </p:cNvPr>
          <p:cNvSpPr txBox="1"/>
          <p:nvPr/>
        </p:nvSpPr>
        <p:spPr>
          <a:xfrm>
            <a:off x="3444536" y="4696287"/>
            <a:ext cx="530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Váci Szakképzési Centrum</a:t>
            </a:r>
          </a:p>
        </p:txBody>
      </p:sp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877AEFA2-8DE9-41B5-7506-5DC897249D0A}"/>
              </a:ext>
            </a:extLst>
          </p:cNvPr>
          <p:cNvSpPr/>
          <p:nvPr/>
        </p:nvSpPr>
        <p:spPr>
          <a:xfrm>
            <a:off x="5708342" y="5121031"/>
            <a:ext cx="630315" cy="783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51C696C-A71D-E672-4B09-2E5C45A9B478}"/>
              </a:ext>
            </a:extLst>
          </p:cNvPr>
          <p:cNvSpPr txBox="1"/>
          <p:nvPr/>
        </p:nvSpPr>
        <p:spPr>
          <a:xfrm>
            <a:off x="3329125" y="5869092"/>
            <a:ext cx="557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Váci SZC Lányi Ferenc Technikum</a:t>
            </a:r>
          </a:p>
        </p:txBody>
      </p:sp>
      <p:pic>
        <p:nvPicPr>
          <p:cNvPr id="11" name="Tartalom helye 5">
            <a:extLst>
              <a:ext uri="{FF2B5EF4-FFF2-40B4-BE49-F238E27FC236}">
                <a16:creationId xmlns:a16="http://schemas.microsoft.com/office/drawing/2014/main" id="{89A9EB19-EBF0-D02F-0CA9-5353979D0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51" y="2431806"/>
            <a:ext cx="2124075" cy="752475"/>
          </a:xfrm>
          <a:prstGeom prst="rect">
            <a:avLst/>
          </a:prstGeom>
        </p:spPr>
      </p:pic>
      <p:pic>
        <p:nvPicPr>
          <p:cNvPr id="12" name="Tartalom helye 5">
            <a:extLst>
              <a:ext uri="{FF2B5EF4-FFF2-40B4-BE49-F238E27FC236}">
                <a16:creationId xmlns:a16="http://schemas.microsoft.com/office/drawing/2014/main" id="{59D08BF1-19FC-B89C-8F91-66F068523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39" y="4114313"/>
            <a:ext cx="1691898" cy="693678"/>
          </a:xfrm>
          <a:prstGeom prst="rect">
            <a:avLst/>
          </a:prstGeom>
          <a:noFill/>
        </p:spPr>
      </p:pic>
      <p:pic>
        <p:nvPicPr>
          <p:cNvPr id="13" name="Tartalom helye 5">
            <a:extLst>
              <a:ext uri="{FF2B5EF4-FFF2-40B4-BE49-F238E27FC236}">
                <a16:creationId xmlns:a16="http://schemas.microsoft.com/office/drawing/2014/main" id="{7E0D11D2-F348-5F3B-3AA7-197BDB0D2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00" y="4273306"/>
            <a:ext cx="1390650" cy="169545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A85F876-474F-1552-BB8C-48C7B1732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B45691D7-67C4-4F86-816A-3C4BD77DD7C9}"/>
              </a:ext>
            </a:extLst>
          </p:cNvPr>
          <p:cNvSpPr txBox="1"/>
          <p:nvPr/>
        </p:nvSpPr>
        <p:spPr>
          <a:xfrm>
            <a:off x="4487333" y="2065867"/>
            <a:ext cx="362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…amit a szervezetről tudni kell</a:t>
            </a:r>
          </a:p>
        </p:txBody>
      </p:sp>
    </p:spTree>
    <p:extLst>
      <p:ext uri="{BB962C8B-B14F-4D97-AF65-F5344CB8AC3E}">
        <p14:creationId xmlns:p14="http://schemas.microsoft.com/office/powerpoint/2010/main" val="174340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6566DA-0FCB-8953-C249-A4CA04FB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79D2FE-64BC-5156-6C7F-981DCF03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2024. 09. 19.</a:t>
            </a:fld>
            <a:endParaRPr lang="en-US" dirty="0"/>
          </a:p>
        </p:txBody>
      </p:sp>
      <p:pic>
        <p:nvPicPr>
          <p:cNvPr id="5" name="Tartalom helye 5">
            <a:extLst>
              <a:ext uri="{FF2B5EF4-FFF2-40B4-BE49-F238E27FC236}">
                <a16:creationId xmlns:a16="http://schemas.microsoft.com/office/drawing/2014/main" id="{17AD3D15-A5CC-8528-8ACF-D917295FA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9136"/>
          <a:stretch/>
        </p:blipFill>
        <p:spPr>
          <a:xfrm>
            <a:off x="1097280" y="3028324"/>
            <a:ext cx="2054212" cy="1659473"/>
          </a:xfrm>
          <a:noFill/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A367EC8-1B71-D614-8D33-2B9825FD620A}"/>
              </a:ext>
            </a:extLst>
          </p:cNvPr>
          <p:cNvSpPr txBox="1"/>
          <p:nvPr/>
        </p:nvSpPr>
        <p:spPr>
          <a:xfrm>
            <a:off x="3524435" y="2228295"/>
            <a:ext cx="7847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Jól átgondolt és megtervezett oktatói munka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Művészeteken keresztül a lélek ápolása (zene, ének, festészet, színjátszás)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A sporton keresztül a test és a lélek építése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Közösségépítő tevékenységek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1FFA1B5-5DA4-CDB9-5C2E-DB2EA14FD10E}"/>
              </a:ext>
            </a:extLst>
          </p:cNvPr>
          <p:cNvSpPr txBox="1"/>
          <p:nvPr/>
        </p:nvSpPr>
        <p:spPr>
          <a:xfrm>
            <a:off x="7306322" y="3346882"/>
            <a:ext cx="435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BFC969B-454E-92C5-48AF-605611A98DB5}"/>
              </a:ext>
            </a:extLst>
          </p:cNvPr>
          <p:cNvSpPr txBox="1"/>
          <p:nvPr/>
        </p:nvSpPr>
        <p:spPr>
          <a:xfrm>
            <a:off x="3524435" y="4415821"/>
            <a:ext cx="67513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Tanítás utáni időszak hasznos eltöltése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Karitatív tevékenységek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FD02795-F203-92E9-38FA-CA90ACE3F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D73D588-FD28-4CE6-BCAC-1634E68F8F27}"/>
              </a:ext>
            </a:extLst>
          </p:cNvPr>
          <p:cNvSpPr txBox="1"/>
          <p:nvPr/>
        </p:nvSpPr>
        <p:spPr>
          <a:xfrm>
            <a:off x="872067" y="2032000"/>
            <a:ext cx="237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…értékeink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567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 fontScale="90000"/>
          </a:bodyPr>
          <a:lstStyle/>
          <a:p>
            <a:r>
              <a:rPr lang="hu-HU" sz="4000" dirty="0"/>
              <a:t>Ágazatok és szakmák</a:t>
            </a:r>
            <a:br>
              <a:rPr lang="hu-HU" sz="4000" dirty="0"/>
            </a:br>
            <a:r>
              <a:rPr lang="hu-HU" sz="3100" dirty="0">
                <a:hlinkClick r:id="rId2"/>
              </a:rPr>
              <a:t>https://akkreditaltvizsgaztatas.ikk.hu/kkk-ptt</a:t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94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u="sng" dirty="0"/>
              <a:t>Az ágazat megnevezése nappali tagozaton</a:t>
            </a:r>
          </a:p>
          <a:p>
            <a:pPr>
              <a:lnSpc>
                <a:spcPct val="100000"/>
              </a:lnSpc>
            </a:pPr>
            <a:r>
              <a:rPr lang="hu-HU" b="1" dirty="0"/>
              <a:t>Elektronika és elektrotechnika</a:t>
            </a:r>
          </a:p>
          <a:p>
            <a:pPr>
              <a:lnSpc>
                <a:spcPct val="100000"/>
              </a:lnSpc>
            </a:pPr>
            <a:r>
              <a:rPr lang="hu-HU" b="1" dirty="0"/>
              <a:t>Gépészet</a:t>
            </a:r>
          </a:p>
          <a:p>
            <a:pPr>
              <a:lnSpc>
                <a:spcPct val="100000"/>
              </a:lnSpc>
            </a:pPr>
            <a:r>
              <a:rPr lang="hu-HU" b="1" dirty="0"/>
              <a:t>Informatika és távközlés</a:t>
            </a:r>
          </a:p>
          <a:p>
            <a:pPr>
              <a:lnSpc>
                <a:spcPct val="100000"/>
              </a:lnSpc>
            </a:pPr>
            <a:r>
              <a:rPr lang="hu-HU" b="1" dirty="0"/>
              <a:t>Gazdálkodás és menedzsment</a:t>
            </a:r>
            <a:endParaRPr lang="hu-HU" dirty="0"/>
          </a:p>
          <a:p>
            <a:pPr>
              <a:lnSpc>
                <a:spcPct val="100000"/>
              </a:lnSpc>
            </a:pPr>
            <a:r>
              <a:rPr lang="hu-HU" b="1" dirty="0"/>
              <a:t>Sport</a:t>
            </a:r>
          </a:p>
          <a:p>
            <a:pPr>
              <a:lnSpc>
                <a:spcPct val="100000"/>
              </a:lnSpc>
            </a:pPr>
            <a:r>
              <a:rPr lang="hu-HU" dirty="0"/>
              <a:t>Összesen: 2 évfolyam 222 tanuló, 28 fő kolléga</a:t>
            </a:r>
          </a:p>
          <a:p>
            <a:pPr>
              <a:lnSpc>
                <a:spcPct val="100000"/>
              </a:lnSpc>
            </a:pPr>
            <a:r>
              <a:rPr lang="hu-HU" dirty="0"/>
              <a:t>               850 tanuló, 80 fős oktatói testület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2024. 09. 19.</a:t>
            </a:fld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DE9682F-67E7-E8BC-BA1E-B0C471F31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2FB0B5C-9EF4-49D9-AB3D-C2AAC21B4608}"/>
              </a:ext>
            </a:extLst>
          </p:cNvPr>
          <p:cNvSpPr txBox="1"/>
          <p:nvPr/>
        </p:nvSpPr>
        <p:spPr>
          <a:xfrm>
            <a:off x="5892800" y="21209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Az ágazat megnevezése nappali tagozaton</a:t>
            </a: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r>
              <a:rPr lang="hu-HU" b="1" dirty="0"/>
              <a:t>Informatika és távközlés</a:t>
            </a:r>
          </a:p>
          <a:p>
            <a:pPr>
              <a:lnSpc>
                <a:spcPct val="100000"/>
              </a:lnSpc>
            </a:pPr>
            <a:r>
              <a:rPr lang="hu-HU" dirty="0"/>
              <a:t>Szakma: Szoftverfejlesztő- és tesztelő technikus 29 fő</a:t>
            </a:r>
          </a:p>
          <a:p>
            <a:pPr>
              <a:lnSpc>
                <a:spcPct val="100000"/>
              </a:lnSpc>
            </a:pPr>
            <a:r>
              <a:rPr lang="hu-HU" b="1" dirty="0"/>
              <a:t>Gazdálkodás és menedzsment</a:t>
            </a:r>
          </a:p>
          <a:p>
            <a:pPr>
              <a:lnSpc>
                <a:spcPct val="100000"/>
              </a:lnSpc>
            </a:pPr>
            <a:r>
              <a:rPr lang="hu-HU" dirty="0"/>
              <a:t>Szakma: Pénzügy- számviteli ügyintéző technikus 34 fő</a:t>
            </a:r>
          </a:p>
          <a:p>
            <a:pPr>
              <a:lnSpc>
                <a:spcPct val="100000"/>
              </a:lnSpc>
            </a:pPr>
            <a:r>
              <a:rPr lang="hu-HU" b="1" dirty="0"/>
              <a:t>Oktatás</a:t>
            </a:r>
            <a:endParaRPr lang="hu-HU" dirty="0"/>
          </a:p>
          <a:p>
            <a:r>
              <a:rPr lang="hu-HU" dirty="0"/>
              <a:t>Szakma: Óvodai nevelő </a:t>
            </a:r>
            <a:r>
              <a:rPr lang="hu-HU" u="sng" dirty="0">
                <a:highlight>
                  <a:srgbClr val="FFFF00"/>
                </a:highlight>
              </a:rPr>
              <a:t>okleveles technikus </a:t>
            </a:r>
            <a:r>
              <a:rPr lang="hu-HU" dirty="0"/>
              <a:t>34 fő</a:t>
            </a:r>
          </a:p>
          <a:p>
            <a:endParaRPr lang="hu-HU" u="sng" dirty="0"/>
          </a:p>
          <a:p>
            <a:endParaRPr lang="hu-HU" u="sng" dirty="0"/>
          </a:p>
          <a:p>
            <a:endParaRPr lang="hu-HU" u="sng" dirty="0"/>
          </a:p>
          <a:p>
            <a:endParaRPr lang="hu-HU" dirty="0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53B0A1B3-A2CB-49A0-A1ED-CE6303B82948}"/>
              </a:ext>
            </a:extLst>
          </p:cNvPr>
          <p:cNvSpPr/>
          <p:nvPr/>
        </p:nvSpPr>
        <p:spPr>
          <a:xfrm>
            <a:off x="1405467" y="5664200"/>
            <a:ext cx="617262" cy="467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35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E5FD54-6687-81DD-584A-0E106A31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174066-B0D1-1DDC-BC2F-D2882E5EC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7819" y="1869388"/>
            <a:ext cx="4639736" cy="3748194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B6C08E-4F32-F81E-9FAB-09EB398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2024. 09. 19.</a:t>
            </a:fld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7666D2A-982F-64D9-8A64-85E7EF63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  <p:sp>
        <p:nvSpPr>
          <p:cNvPr id="7" name="Tartalom helye 6">
            <a:extLst>
              <a:ext uri="{FF2B5EF4-FFF2-40B4-BE49-F238E27FC236}">
                <a16:creationId xmlns:a16="http://schemas.microsoft.com/office/drawing/2014/main" id="{4BA663A4-85CE-4C89-8807-CB8F60F97F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…amit a KRÉTÁRÓL tudni kell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adatlap kitöltése (mai feladat)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KRÉTA belépés generálása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Applikáció használata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Órarend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Tananyag, feladatok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Hivatalos kommunikációs csatorna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Érdemjegyek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Munkaforma: jelenléti és online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Hiányzás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471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E5FD54-6687-81DD-584A-0E106A31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174066-B0D1-1DDC-BC2F-D2882E5EC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7819" y="1869388"/>
            <a:ext cx="4639736" cy="3748194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B6C08E-4F32-F81E-9FAB-09EB398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2024. 09. 19.</a:t>
            </a:fld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7666D2A-982F-64D9-8A64-85E7EF63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  <p:sp>
        <p:nvSpPr>
          <p:cNvPr id="7" name="Tartalom helye 6">
            <a:extLst>
              <a:ext uri="{FF2B5EF4-FFF2-40B4-BE49-F238E27FC236}">
                <a16:creationId xmlns:a16="http://schemas.microsoft.com/office/drawing/2014/main" id="{4BA663A4-85CE-4C89-8807-CB8F60F97F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…a képzések mérföldkövei</a:t>
            </a:r>
          </a:p>
          <a:p>
            <a:r>
              <a:rPr lang="hu-HU" u="sng" dirty="0"/>
              <a:t>Ágazati alapvizsga</a:t>
            </a:r>
          </a:p>
          <a:p>
            <a:r>
              <a:rPr lang="hu-HU" sz="1200" dirty="0"/>
              <a:t>2025.01.29. PÜ</a:t>
            </a:r>
          </a:p>
          <a:p>
            <a:r>
              <a:rPr lang="hu-HU" sz="1200" dirty="0"/>
              <a:t>2025.01.30. SZOFT.</a:t>
            </a:r>
          </a:p>
          <a:p>
            <a:r>
              <a:rPr lang="hu-HU" sz="1200" dirty="0"/>
              <a:t>2025.01.31. ÓVODAI N.</a:t>
            </a:r>
          </a:p>
          <a:p>
            <a:r>
              <a:rPr lang="hu-HU" u="sng" dirty="0"/>
              <a:t>Szakmai vizsga </a:t>
            </a:r>
          </a:p>
          <a:p>
            <a:r>
              <a:rPr lang="hu-HU" dirty="0"/>
              <a:t>2026 május</a:t>
            </a:r>
          </a:p>
          <a:p>
            <a:r>
              <a:rPr lang="hu-HU" dirty="0"/>
              <a:t>Vizsgabizottság</a:t>
            </a:r>
          </a:p>
        </p:txBody>
      </p:sp>
    </p:spTree>
    <p:extLst>
      <p:ext uri="{BB962C8B-B14F-4D97-AF65-F5344CB8AC3E}">
        <p14:creationId xmlns:p14="http://schemas.microsoft.com/office/powerpoint/2010/main" val="73141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A9D3C6-5940-13EC-B5DE-F420E0EC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51EF52-B294-0813-B42C-4929EA53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2024. 09. 19.</a:t>
            </a:fld>
            <a:endParaRPr lang="en-US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AAB15A2-AAC2-090A-903F-13CC66B8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  <p:sp>
        <p:nvSpPr>
          <p:cNvPr id="8" name="Tartalom helye 7">
            <a:extLst>
              <a:ext uri="{FF2B5EF4-FFF2-40B4-BE49-F238E27FC236}">
                <a16:creationId xmlns:a16="http://schemas.microsoft.com/office/drawing/2014/main" id="{80CB75BB-9257-4F26-8555-8FBE58C2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…az első nap eseményei 2024.10.01. már </a:t>
            </a:r>
            <a:r>
              <a:rPr lang="hu-HU" dirty="0" err="1"/>
              <a:t>osztályonként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szerződések aláírása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bizonyítványmásolatok leadása vagy </a:t>
            </a:r>
            <a:r>
              <a:rPr lang="hu-HU" dirty="0" err="1"/>
              <a:t>scannelve</a:t>
            </a:r>
            <a:r>
              <a:rPr lang="hu-HU" dirty="0"/>
              <a:t> beküldése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err="1"/>
              <a:t>Tokenek</a:t>
            </a:r>
            <a:r>
              <a:rPr lang="hu-HU" dirty="0"/>
              <a:t> átvétele kaució ellenében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tantárgyi követelmények egyeztetése az oktatókkal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szoftverfejlesztők esetében angolnyelvi szintfelmérő kitöltése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 tanítás</a:t>
            </a:r>
          </a:p>
        </p:txBody>
      </p:sp>
    </p:spTree>
    <p:extLst>
      <p:ext uri="{BB962C8B-B14F-4D97-AF65-F5344CB8AC3E}">
        <p14:creationId xmlns:p14="http://schemas.microsoft.com/office/powerpoint/2010/main" val="29472766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30_TF56160789" id="{BB0F2CB6-EB6B-4B4F-902F-BC5253E073DA}" vid="{8BD6316C-6CB0-4ED3-ADEE-F4BB938ED1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{8700A24A-B7CE-4048-8087-51C40D54C1D5}tf56160789_win32</Template>
  <TotalTime>8746</TotalTime>
  <Words>465</Words>
  <Application>Microsoft Office PowerPoint</Application>
  <PresentationFormat>Szélesvásznú</PresentationFormat>
  <Paragraphs>108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Bookman Old Style</vt:lpstr>
      <vt:lpstr>Calibri</vt:lpstr>
      <vt:lpstr>Franklin Gothic Book</vt:lpstr>
      <vt:lpstr>Wingdings</vt:lpstr>
      <vt:lpstr>1_RetrospectVTI</vt:lpstr>
      <vt:lpstr>Dunakeszi 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Ágazatok és szakmák https://akkreditaltvizsgaztatas.ikk.hu/kkk-ptt 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Dunakeszi Váci SzC Lányi Ferenc Technikum</dc:title>
  <dc:creator>Szekeres-Joó Eszter</dc:creator>
  <cp:lastModifiedBy>Titkárság</cp:lastModifiedBy>
  <cp:revision>58</cp:revision>
  <dcterms:created xsi:type="dcterms:W3CDTF">2023-06-10T10:27:26Z</dcterms:created>
  <dcterms:modified xsi:type="dcterms:W3CDTF">2024-09-19T06:06:47Z</dcterms:modified>
</cp:coreProperties>
</file>