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0"/>
  </p:notesMasterIdLst>
  <p:handoutMasterIdLst>
    <p:handoutMasterId r:id="rId31"/>
  </p:handoutMasterIdLst>
  <p:sldIdLst>
    <p:sldId id="257" r:id="rId2"/>
    <p:sldId id="287" r:id="rId3"/>
    <p:sldId id="283" r:id="rId4"/>
    <p:sldId id="262" r:id="rId5"/>
    <p:sldId id="259" r:id="rId6"/>
    <p:sldId id="293" r:id="rId7"/>
    <p:sldId id="266" r:id="rId8"/>
    <p:sldId id="270" r:id="rId9"/>
    <p:sldId id="278" r:id="rId10"/>
    <p:sldId id="277" r:id="rId11"/>
    <p:sldId id="272" r:id="rId12"/>
    <p:sldId id="273" r:id="rId13"/>
    <p:sldId id="274" r:id="rId14"/>
    <p:sldId id="279" r:id="rId15"/>
    <p:sldId id="288" r:id="rId16"/>
    <p:sldId id="280" r:id="rId17"/>
    <p:sldId id="281" r:id="rId18"/>
    <p:sldId id="282" r:id="rId19"/>
    <p:sldId id="286" r:id="rId20"/>
    <p:sldId id="284" r:id="rId21"/>
    <p:sldId id="285" r:id="rId22"/>
    <p:sldId id="289" r:id="rId23"/>
    <p:sldId id="290" r:id="rId24"/>
    <p:sldId id="291" r:id="rId25"/>
    <p:sldId id="292" r:id="rId26"/>
    <p:sldId id="295" r:id="rId27"/>
    <p:sldId id="294" r:id="rId28"/>
    <p:sldId id="268" r:id="rId29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AEEA8C-D79B-4D7E-9B24-9CDE292BA524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47FBB5-06FC-4B7C-805A-71D5B2DC73D7}" type="datetime1">
              <a:rPr lang="hu-HU" smtClean="0"/>
              <a:t>2023. 10. 12.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Mintaszöveg szerkesztése</a:t>
            </a:r>
            <a:endParaRPr lang="en-US"/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en-US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9E5F8B-C0C0-4B90-909B-D74267390778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8F2378-D795-4356-944B-E8E7E6619F8D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hu" dirty="0"/>
              <a:t>Mintacím stílusának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FC19FB-55E1-406B-B7E8-13185ED76BF1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DC00C9-4F95-417E-BC75-9AB88F3EB5E6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átum hely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FDFAF3-0D62-4D1D-BD8E-B3574060A218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B56D3F-AD39-462A-9AE5-D8B4258A7D70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u" dirty="0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B4B0B-F58C-4E09-A8D0-6C9829E738F5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11" name="Élőláb hely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Dia számának hely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F97517-8E79-4B36-BDAC-B491A8C38CFF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DBA4BE-2F5E-4084-A7CE-4E56814F3F42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6829ACE-307A-417A-8C22-FF9BAE9008E7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E811A51D-7981-47DF-A25B-B843283A527C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BB79EBFC-01B3-48F8-A130-8344AF273ED8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kk.hu/szakmakartyak/szakmak/elektronikai-techniku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kk.hu/szakmakartyak/szakmak/gepgyartas-technologiai-techniku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kk.hu/szakmakartyak/szakmak/szoftverfejleszto-es-tesztel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kk.hu/szakmakartyak/szakmak/penzugyi-szamviteli-ugyintez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ikk.hu/szakmakartyak/szakmak/sportedzo-(a-sportag-megjelolesevel)-sportszervez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anyiferenc" TargetMode="External"/><Relationship Id="rId2" Type="http://schemas.openxmlformats.org/officeDocument/2006/relationships/hyperlink" Target="https://vac-lanyi.www.intezmeny.edir.h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ac-lanyi.www.intezmeny.edir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acebook.com/lanyiferen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/>
          <a:p>
            <a:pPr rtl="0"/>
            <a:r>
              <a:rPr lang="hu" sz="3100"/>
              <a:t>Dunakeszi Váci SZC Lányi Ferenc Technikum és Szakképző Iskola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A203797-159A-863E-036D-58D747CF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777" y="812798"/>
            <a:ext cx="5864227" cy="5864227"/>
          </a:xfrm>
          <a:prstGeom prst="rect">
            <a:avLst/>
          </a:prstGeom>
          <a:noFill/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rtlCol="0">
            <a:normAutofit/>
          </a:bodyPr>
          <a:lstStyle/>
          <a:p>
            <a:pPr rtl="0"/>
            <a:r>
              <a:rPr lang="hu-HU" sz="3600" dirty="0"/>
              <a:t>P</a:t>
            </a:r>
            <a:r>
              <a:rPr lang="hu" sz="3600" dirty="0"/>
              <a:t>ályaorientációs/felvételi tájékoztató</a:t>
            </a:r>
          </a:p>
          <a:p>
            <a:pPr rtl="0"/>
            <a:r>
              <a:rPr lang="hu" dirty="0"/>
              <a:t>2023.10.16.</a:t>
            </a:r>
          </a:p>
        </p:txBody>
      </p:sp>
      <p:sp>
        <p:nvSpPr>
          <p:cNvPr id="29" name="Date Placeholder 4">
            <a:extLst>
              <a:ext uri="{FF2B5EF4-FFF2-40B4-BE49-F238E27FC236}">
                <a16:creationId xmlns:a16="http://schemas.microsoft.com/office/drawing/2014/main" id="{45E7C68D-983C-724B-BCC0-387512632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76829ACE-307A-417A-8C22-FF9BAE9008E7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00E2CD-0144-B747-5E34-EE6B595F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Duális képzés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635A35-7510-C712-05E9-69DFA9D92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D37917A-88EA-2680-83DD-E1D28FC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1CF8C8F-8888-F7E2-B286-9F63247D9679}"/>
              </a:ext>
            </a:extLst>
          </p:cNvPr>
          <p:cNvSpPr txBox="1"/>
          <p:nvPr/>
        </p:nvSpPr>
        <p:spPr>
          <a:xfrm>
            <a:off x="2352583" y="2108202"/>
            <a:ext cx="6789197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gyakorlati oktatás nem csak az oktatási intézményben zajlik, hanem cégeknél, vállalatoknál 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már a képzése során megismeri a duális képzőhely vállalati kultúráját, rendszereit, a szakmájára jellemző munkafolyamatokat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tanuló versenyképes tudást és gyakorlatot szerez már a képzése alatt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0000"/>
                </a:solidFill>
                <a:latin typeface="Open Sans" panose="020B0606030504020204" pitchFamily="34" charset="0"/>
              </a:rPr>
              <a:t>11.-12. évfolyamot követően 4 hetes egybefüggő szakmai gyakorlatot teljesítenek duális partnernél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65F68E-1B09-78C1-AEFA-3265F5588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9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00E2CD-0144-B747-5E34-EE6B595F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Nyelvoktatás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635A35-7510-C712-05E9-69DFA9D92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698" y="2956264"/>
            <a:ext cx="9364137" cy="2899123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/>
              <a:t>Nagy hangsúlyt fektetünk az angol nyelv oktatására, </a:t>
            </a:r>
          </a:p>
          <a:p>
            <a:pPr marL="0" indent="0">
              <a:buNone/>
            </a:pPr>
            <a:r>
              <a:rPr lang="hu-HU" sz="2800" dirty="0"/>
              <a:t>hiszen a munka világában elengedhetetlen kompetencia.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D37917A-88EA-2680-83DD-E1D28FC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2023. 10. 12.</a:t>
            </a:fld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567EB5C-CA8F-C95C-ECA5-69F10FC38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1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570108-6975-083E-6747-415C8471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Ösztöndíjrendszer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578C501C-9BE0-7A3D-9252-0C5542E8B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771" y="2148524"/>
            <a:ext cx="7818083" cy="4064000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1CB20B25-02AD-A4B0-693A-0465FC63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2023. 10. 12.</a:t>
            </a:fld>
            <a:endParaRPr lang="en-US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14BD51F-C1DC-6986-7808-DBF395B69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FC4C30A-320A-6E4C-C5C0-51F19EFACC30}"/>
              </a:ext>
            </a:extLst>
          </p:cNvPr>
          <p:cNvSpPr txBox="1"/>
          <p:nvPr/>
        </p:nvSpPr>
        <p:spPr>
          <a:xfrm>
            <a:off x="10449017" y="6107837"/>
            <a:ext cx="165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Forrás: IKK</a:t>
            </a:r>
          </a:p>
        </p:txBody>
      </p:sp>
    </p:spTree>
    <p:extLst>
      <p:ext uri="{BB962C8B-B14F-4D97-AF65-F5344CB8AC3E}">
        <p14:creationId xmlns:p14="http://schemas.microsoft.com/office/powerpoint/2010/main" val="206657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2E693-898A-215F-75B8-C736D1AD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Pályakezdési juttatás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7A67704C-B22C-0BC6-9234-8DDD82A51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807317"/>
            <a:ext cx="10058400" cy="2362554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EB7585EF-FFAE-6D9B-515E-B92534B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2023. 10. 12.</a:t>
            </a:fld>
            <a:endParaRPr lang="en-US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927DC78-94C3-C915-F32D-7883943A7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E6766E1-D158-3DD4-E347-D8E637035724}"/>
              </a:ext>
            </a:extLst>
          </p:cNvPr>
          <p:cNvSpPr txBox="1"/>
          <p:nvPr/>
        </p:nvSpPr>
        <p:spPr>
          <a:xfrm>
            <a:off x="4862332" y="6064675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Forrás: IKK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536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2E693-898A-215F-75B8-C736D1AD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dirty="0"/>
              <a:t>Ágazatok és szakmák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683D322-5CB1-67E2-BA07-34DCC634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dirty="0"/>
              <a:t>Az ágazat megnevezése: </a:t>
            </a:r>
            <a:r>
              <a:rPr lang="hu-HU" b="1" dirty="0"/>
              <a:t>Elektronika és elektrotechnika</a:t>
            </a:r>
          </a:p>
          <a:p>
            <a:pPr>
              <a:lnSpc>
                <a:spcPct val="100000"/>
              </a:lnSpc>
            </a:pPr>
            <a:r>
              <a:rPr lang="hu-HU" dirty="0"/>
              <a:t>A szakma megnevezése: </a:t>
            </a:r>
            <a:r>
              <a:rPr lang="hu-HU" b="1" dirty="0"/>
              <a:t>Elektronikai technikus</a:t>
            </a:r>
          </a:p>
          <a:p>
            <a:pPr>
              <a:lnSpc>
                <a:spcPct val="100000"/>
              </a:lnSpc>
            </a:pPr>
            <a:r>
              <a:rPr lang="hu-HU" b="1" dirty="0"/>
              <a:t>8040</a:t>
            </a:r>
          </a:p>
          <a:p>
            <a:pPr>
              <a:lnSpc>
                <a:spcPct val="100000"/>
              </a:lnSpc>
            </a:pPr>
            <a:r>
              <a:rPr lang="hu-HU" dirty="0"/>
              <a:t>A szakma azonosító száma: </a:t>
            </a:r>
            <a:r>
              <a:rPr lang="hu-HU" b="1" dirty="0"/>
              <a:t>5 0714 04 03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dirty="0"/>
              <a:t>32 fős osztály</a:t>
            </a:r>
          </a:p>
          <a:p>
            <a:pPr>
              <a:lnSpc>
                <a:spcPct val="100000"/>
              </a:lnSpc>
            </a:pPr>
            <a:r>
              <a:rPr lang="hu-HU" dirty="0">
                <a:hlinkClick r:id="rId2"/>
              </a:rPr>
              <a:t>https://ikk.hu/szakmakartyak/szakmak/elektronikai-technikus</a:t>
            </a:r>
            <a:endParaRPr lang="hu-HU" dirty="0"/>
          </a:p>
          <a:p>
            <a:pPr>
              <a:lnSpc>
                <a:spcPct val="100000"/>
              </a:lnSpc>
            </a:pPr>
            <a:endParaRPr lang="hu-HU" dirty="0"/>
          </a:p>
          <a:p>
            <a:pPr>
              <a:lnSpc>
                <a:spcPct val="100000"/>
              </a:lnSpc>
            </a:pP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496444F-D63A-B75D-78C2-37E68C0A0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57" b="-3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EB7585EF-FFAE-6D9B-515E-B92534B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DE9682F-67E7-E8BC-BA1E-B0C471F31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5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2E693-898A-215F-75B8-C736D1AD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dirty="0"/>
              <a:t>Ágazatok és szakmák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683D322-5CB1-67E2-BA07-34DCC634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u-HU" dirty="0"/>
              <a:t>Az ágazat megnevezése: </a:t>
            </a:r>
            <a:r>
              <a:rPr lang="hu-HU" b="1" dirty="0"/>
              <a:t>Gépészet</a:t>
            </a:r>
          </a:p>
          <a:p>
            <a:pPr>
              <a:lnSpc>
                <a:spcPct val="100000"/>
              </a:lnSpc>
            </a:pPr>
            <a:r>
              <a:rPr lang="hu-HU" dirty="0"/>
              <a:t>A szakma megnevezése: </a:t>
            </a:r>
            <a:r>
              <a:rPr lang="hu-HU" b="1" dirty="0"/>
              <a:t>Gépgyártás-technológiai technikus</a:t>
            </a:r>
          </a:p>
          <a:p>
            <a:pPr>
              <a:lnSpc>
                <a:spcPct val="100000"/>
              </a:lnSpc>
            </a:pPr>
            <a:r>
              <a:rPr lang="hu-HU" b="1" dirty="0"/>
              <a:t>8030</a:t>
            </a:r>
          </a:p>
          <a:p>
            <a:pPr>
              <a:lnSpc>
                <a:spcPct val="100000"/>
              </a:lnSpc>
            </a:pPr>
            <a:r>
              <a:rPr lang="hu-HU" dirty="0"/>
              <a:t>A szakma azonosító száma: </a:t>
            </a:r>
            <a:r>
              <a:rPr lang="hu-HU" b="1" i="0" dirty="0">
                <a:solidFill>
                  <a:srgbClr val="12274D"/>
                </a:solidFill>
                <a:effectLst/>
                <a:latin typeface="Titillium Web" panose="00000500000000000000" pitchFamily="2" charset="-18"/>
              </a:rPr>
              <a:t>5 0715 10 06</a:t>
            </a:r>
            <a:endParaRPr lang="hu-HU" b="1" dirty="0"/>
          </a:p>
          <a:p>
            <a:pPr marL="0" indent="0">
              <a:lnSpc>
                <a:spcPct val="100000"/>
              </a:lnSpc>
              <a:buNone/>
            </a:pPr>
            <a:r>
              <a:rPr lang="hu-HU" dirty="0"/>
              <a:t>32 fős osztály</a:t>
            </a:r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  <a:p>
            <a:pPr>
              <a:lnSpc>
                <a:spcPct val="100000"/>
              </a:lnSpc>
            </a:pPr>
            <a:r>
              <a:rPr lang="hu-HU" dirty="0">
                <a:hlinkClick r:id="rId2"/>
              </a:rPr>
              <a:t>https://ikk.hu/szakmakartyak/szakmak/gepgyartas-technologiai-technikus</a:t>
            </a:r>
            <a:endParaRPr lang="hu-HU" dirty="0"/>
          </a:p>
          <a:p>
            <a:pPr>
              <a:lnSpc>
                <a:spcPct val="100000"/>
              </a:lnSpc>
            </a:pPr>
            <a:endParaRPr lang="hu-HU" dirty="0"/>
          </a:p>
          <a:p>
            <a:pPr>
              <a:lnSpc>
                <a:spcPct val="100000"/>
              </a:lnSpc>
            </a:pP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496444F-D63A-B75D-78C2-37E68C0A0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57" b="-3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EB7585EF-FFAE-6D9B-515E-B92534B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7E1057C-7B30-3F82-EA2A-D3F25ADD5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2E693-898A-215F-75B8-C736D1AD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dirty="0"/>
              <a:t>Ágazatok és szakmák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683D322-5CB1-67E2-BA07-34DCC634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hu-HU" dirty="0"/>
              <a:t>Az ágazat megnevezése: </a:t>
            </a:r>
            <a:r>
              <a:rPr lang="hu-HU" b="1" dirty="0"/>
              <a:t>Informatika és távközlés</a:t>
            </a:r>
          </a:p>
          <a:p>
            <a:pPr>
              <a:lnSpc>
                <a:spcPct val="100000"/>
              </a:lnSpc>
            </a:pPr>
            <a:r>
              <a:rPr lang="hu-HU" dirty="0"/>
              <a:t>A szakma megnevezése: </a:t>
            </a:r>
            <a:r>
              <a:rPr lang="hu-HU" b="1" dirty="0"/>
              <a:t>Szoftverfejlesztő és –tesztelő</a:t>
            </a:r>
          </a:p>
          <a:p>
            <a:pPr>
              <a:lnSpc>
                <a:spcPct val="100000"/>
              </a:lnSpc>
            </a:pPr>
            <a:r>
              <a:rPr lang="hu-HU" b="1" dirty="0"/>
              <a:t>8010</a:t>
            </a:r>
          </a:p>
          <a:p>
            <a:pPr>
              <a:lnSpc>
                <a:spcPct val="100000"/>
              </a:lnSpc>
            </a:pPr>
            <a:r>
              <a:rPr lang="hu-HU" dirty="0"/>
              <a:t>A szakma azonosító száma: </a:t>
            </a:r>
            <a:r>
              <a:rPr lang="hu-HU" b="1" dirty="0"/>
              <a:t>5 0613 12 03</a:t>
            </a:r>
          </a:p>
          <a:p>
            <a:pPr>
              <a:lnSpc>
                <a:spcPct val="100000"/>
              </a:lnSpc>
            </a:pPr>
            <a:r>
              <a:rPr lang="hu-HU" dirty="0"/>
              <a:t>32 fős osztály</a:t>
            </a:r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r>
              <a:rPr lang="hu-HU" dirty="0">
                <a:hlinkClick r:id="rId2"/>
              </a:rPr>
              <a:t>https://ikk.hu/szakmakartyak/szakmak/szoftverfejleszto-es-tesztelo</a:t>
            </a:r>
            <a:endParaRPr lang="hu-HU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  <a:p>
            <a:pPr>
              <a:lnSpc>
                <a:spcPct val="100000"/>
              </a:lnSpc>
            </a:pPr>
            <a:endParaRPr lang="hu-HU" dirty="0"/>
          </a:p>
          <a:p>
            <a:pPr>
              <a:lnSpc>
                <a:spcPct val="100000"/>
              </a:lnSpc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7585EF-FFAE-6D9B-515E-B92534B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3E8F55B-FB50-D18D-6FDA-4C35253A0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370337"/>
            <a:ext cx="5176070" cy="275030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C1E50D9C-1535-4ED1-2333-B3F71223D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2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2E693-898A-215F-75B8-C736D1AD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dirty="0"/>
              <a:t>Ágazatok és szakmák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683D322-5CB1-67E2-BA07-34DCC634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hu-HU" dirty="0"/>
              <a:t>Az ágazat megnevezése: </a:t>
            </a:r>
            <a:r>
              <a:rPr lang="hu-HU" b="1" dirty="0"/>
              <a:t>Gazdálkodás és menedzsment</a:t>
            </a:r>
          </a:p>
          <a:p>
            <a:pPr>
              <a:lnSpc>
                <a:spcPct val="100000"/>
              </a:lnSpc>
            </a:pPr>
            <a:r>
              <a:rPr lang="hu-HU" dirty="0"/>
              <a:t>A szakma megnevezése: </a:t>
            </a:r>
            <a:r>
              <a:rPr lang="hu-HU" b="1" dirty="0"/>
              <a:t>Pénzügyi- számviteli ügyintéző</a:t>
            </a:r>
          </a:p>
          <a:p>
            <a:pPr>
              <a:lnSpc>
                <a:spcPct val="100000"/>
              </a:lnSpc>
            </a:pPr>
            <a:r>
              <a:rPr lang="hu-HU" b="1" dirty="0"/>
              <a:t>8020</a:t>
            </a:r>
          </a:p>
          <a:p>
            <a:pPr>
              <a:lnSpc>
                <a:spcPct val="100000"/>
              </a:lnSpc>
            </a:pPr>
            <a:r>
              <a:rPr lang="hu-HU" dirty="0"/>
              <a:t>A szakma azonosító száma: </a:t>
            </a:r>
            <a:r>
              <a:rPr lang="hu-HU" b="1" dirty="0"/>
              <a:t>5 0411 09 01</a:t>
            </a:r>
          </a:p>
          <a:p>
            <a:pPr>
              <a:lnSpc>
                <a:spcPct val="100000"/>
              </a:lnSpc>
            </a:pPr>
            <a:r>
              <a:rPr lang="hu-HU" dirty="0"/>
              <a:t>32 fős osztály</a:t>
            </a:r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r>
              <a:rPr lang="hu-HU" dirty="0">
                <a:hlinkClick r:id="rId2"/>
              </a:rPr>
              <a:t>https://ikk.hu/szakmakartyak/szakmak/penzugyi-szamviteli-ugyintezo</a:t>
            </a:r>
            <a:endParaRPr lang="hu-HU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  <a:p>
            <a:pPr>
              <a:lnSpc>
                <a:spcPct val="100000"/>
              </a:lnSpc>
            </a:pPr>
            <a:endParaRPr lang="hu-HU" dirty="0"/>
          </a:p>
          <a:p>
            <a:pPr>
              <a:lnSpc>
                <a:spcPct val="100000"/>
              </a:lnSpc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7585EF-FFAE-6D9B-515E-B92534B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34894FF-571C-1519-BDEC-85576E923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24" y="2555059"/>
            <a:ext cx="5455951" cy="264156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DFF456C-2EA3-5558-3719-0A12ABC3A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60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2E693-898A-215F-75B8-C736D1AD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dirty="0"/>
              <a:t>Ágazatok és szakmák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683D322-5CB1-67E2-BA07-34DCC634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hu-HU" dirty="0"/>
              <a:t>Az ágazat megnevezése: </a:t>
            </a:r>
            <a:r>
              <a:rPr lang="hu-HU" b="1" dirty="0"/>
              <a:t>Sport</a:t>
            </a:r>
          </a:p>
          <a:p>
            <a:pPr>
              <a:lnSpc>
                <a:spcPct val="100000"/>
              </a:lnSpc>
            </a:pPr>
            <a:r>
              <a:rPr lang="hu-HU" dirty="0"/>
              <a:t>A szakma megnevezése: </a:t>
            </a:r>
            <a:r>
              <a:rPr lang="hu-HU" b="1" dirty="0"/>
              <a:t>Sportedző- sportszervező</a:t>
            </a:r>
          </a:p>
          <a:p>
            <a:pPr>
              <a:lnSpc>
                <a:spcPct val="100000"/>
              </a:lnSpc>
            </a:pPr>
            <a:r>
              <a:rPr lang="hu-HU" b="1" dirty="0"/>
              <a:t>8050</a:t>
            </a:r>
          </a:p>
          <a:p>
            <a:pPr>
              <a:lnSpc>
                <a:spcPct val="100000"/>
              </a:lnSpc>
            </a:pPr>
            <a:r>
              <a:rPr lang="hu-HU" dirty="0"/>
              <a:t>A szakma azonosító száma: 5 1014 20 02</a:t>
            </a:r>
          </a:p>
          <a:p>
            <a:pPr>
              <a:lnSpc>
                <a:spcPct val="100000"/>
              </a:lnSpc>
            </a:pPr>
            <a:r>
              <a:rPr lang="hu-HU" dirty="0"/>
              <a:t>32 fős osztály</a:t>
            </a:r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r>
              <a:rPr lang="hu-HU" dirty="0">
                <a:hlinkClick r:id="rId2"/>
              </a:rPr>
              <a:t>https://ikk.hu/szakmakartyak/szakmak/sportedzo-(a-sportag-megjelolesevel)-sportszervezo</a:t>
            </a:r>
            <a:endParaRPr lang="hu-HU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  <a:p>
            <a:pPr>
              <a:lnSpc>
                <a:spcPct val="100000"/>
              </a:lnSpc>
            </a:pPr>
            <a:endParaRPr lang="hu-HU" dirty="0"/>
          </a:p>
          <a:p>
            <a:pPr>
              <a:lnSpc>
                <a:spcPct val="100000"/>
              </a:lnSpc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7585EF-FFAE-6D9B-515E-B92534B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  <p:pic>
        <p:nvPicPr>
          <p:cNvPr id="2050" name="Picture 2" descr="Sportszervező munkatárs képzés | Kerülj a sportvilág középpontjába!">
            <a:extLst>
              <a:ext uri="{FF2B5EF4-FFF2-40B4-BE49-F238E27FC236}">
                <a16:creationId xmlns:a16="http://schemas.microsoft.com/office/drawing/2014/main" id="{87058730-F618-F68B-899C-E4B78607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29" y="2120900"/>
            <a:ext cx="3881463" cy="38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A178611-B89C-8F43-D6BB-A405FF79E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22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2E693-898A-215F-75B8-C736D1AD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dirty="0"/>
              <a:t>Felnőttképzés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683D322-5CB1-67E2-BA07-34DCC634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352800"/>
            <a:ext cx="4767392" cy="2340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Előkészítés folyamatban</a:t>
            </a:r>
          </a:p>
          <a:p>
            <a:r>
              <a:rPr lang="hu-HU" b="1"/>
              <a:t>Várhatóan a 2025/26 tanévtől</a:t>
            </a:r>
            <a:endParaRPr lang="hu-HU" b="1" dirty="0"/>
          </a:p>
          <a:p>
            <a:endParaRPr lang="hu-HU" b="1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6" name="Picture 2" descr="Felnőttoktatás – Terplán Zénó">
            <a:extLst>
              <a:ext uri="{FF2B5EF4-FFF2-40B4-BE49-F238E27FC236}">
                <a16:creationId xmlns:a16="http://schemas.microsoft.com/office/drawing/2014/main" id="{A24A6949-B926-B650-88FD-E9931771D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r="1708" b="1"/>
          <a:stretch/>
        </p:blipFill>
        <p:spPr bwMode="auto">
          <a:xfrm>
            <a:off x="6515944" y="2120900"/>
            <a:ext cx="4639736" cy="374819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EB7585EF-FFAE-6D9B-515E-B92534B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220A392-DBAF-E507-FA22-A1194C74B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0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156C43-354B-17A3-DBED-6B97F0F3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FD7586-81AD-C668-7E27-260D543D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DC8166-90BE-8EAB-A621-6842B0353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43705" y="3284737"/>
            <a:ext cx="6764784" cy="2637070"/>
          </a:xfrm>
        </p:spPr>
        <p:txBody>
          <a:bodyPr/>
          <a:lstStyle/>
          <a:p>
            <a:pPr marL="0" indent="0">
              <a:buNone/>
            </a:pPr>
            <a:r>
              <a:rPr lang="hu-HU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https://vac-lanyi.www.intezmeny.edir.hu/</a:t>
            </a:r>
            <a:endParaRPr lang="hu-HU" sz="2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800" u="sng" dirty="0">
                <a:solidFill>
                  <a:srgbClr val="0563C1"/>
                </a:solidFill>
                <a:latin typeface="Calibri" panose="020F0502020204030204" pitchFamily="34" charset="0"/>
                <a:hlinkClick r:id="rId3"/>
              </a:rPr>
              <a:t>https://www.facebook.com/lanyiferenc</a:t>
            </a:r>
            <a:endParaRPr lang="hu-HU" sz="28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u-HU" sz="28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C08DDCF-DB40-2B67-1C0E-7C6E178A8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13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2E693-898A-215F-75B8-C736D1AD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dirty="0"/>
              <a:t>Mentorprogram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683D322-5CB1-67E2-BA07-34DCC634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112885"/>
            <a:ext cx="9405003" cy="375620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hu-HU" sz="2800" b="1" dirty="0"/>
              <a:t>Egyéni útkövetés</a:t>
            </a:r>
          </a:p>
          <a:p>
            <a:pPr algn="ctr">
              <a:lnSpc>
                <a:spcPct val="100000"/>
              </a:lnSpc>
            </a:pPr>
            <a:r>
              <a:rPr lang="hu-HU" sz="2800" b="1" dirty="0"/>
              <a:t>Személyes támogatás</a:t>
            </a:r>
          </a:p>
          <a:p>
            <a:pPr algn="ctr">
              <a:lnSpc>
                <a:spcPct val="100000"/>
              </a:lnSpc>
            </a:pPr>
            <a:r>
              <a:rPr lang="hu-HU" sz="2800" b="1" dirty="0"/>
              <a:t>Pályaorientáció</a:t>
            </a:r>
          </a:p>
          <a:p>
            <a:pPr algn="ctr">
              <a:lnSpc>
                <a:spcPct val="100000"/>
              </a:lnSpc>
            </a:pPr>
            <a:r>
              <a:rPr lang="hu-HU" sz="2800" b="1" dirty="0"/>
              <a:t>Problémamegoldás</a:t>
            </a:r>
          </a:p>
          <a:p>
            <a:pPr algn="ctr">
              <a:lnSpc>
                <a:spcPct val="100000"/>
              </a:lnSpc>
            </a:pPr>
            <a:r>
              <a:rPr lang="hu-HU" sz="2800" b="1" dirty="0"/>
              <a:t>Felzárkóztatás</a:t>
            </a:r>
          </a:p>
          <a:p>
            <a:pPr algn="ctr">
              <a:lnSpc>
                <a:spcPct val="100000"/>
              </a:lnSpc>
            </a:pPr>
            <a:r>
              <a:rPr lang="hu-HU" sz="2800" b="1" dirty="0"/>
              <a:t>Tehetséggondozás</a:t>
            </a:r>
          </a:p>
          <a:p>
            <a:pPr algn="ctr">
              <a:lnSpc>
                <a:spcPct val="100000"/>
              </a:lnSpc>
            </a:pPr>
            <a:r>
              <a:rPr lang="hu-HU" sz="2800" b="1" dirty="0"/>
              <a:t>Folyamatos kapcsolattartás a szülőkkel</a:t>
            </a:r>
          </a:p>
          <a:p>
            <a:pPr>
              <a:lnSpc>
                <a:spcPct val="100000"/>
              </a:lnSpc>
            </a:pPr>
            <a:endParaRPr lang="hu-HU" sz="2800" b="1" dirty="0"/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>
              <a:lnSpc>
                <a:spcPct val="100000"/>
              </a:lnSpc>
            </a:pPr>
            <a:endParaRPr lang="hu-HU" b="1" dirty="0"/>
          </a:p>
          <a:p>
            <a:pPr marL="0" indent="0">
              <a:lnSpc>
                <a:spcPct val="100000"/>
              </a:lnSpc>
              <a:buNone/>
            </a:pPr>
            <a:endParaRPr lang="hu-HU" dirty="0"/>
          </a:p>
          <a:p>
            <a:pPr>
              <a:lnSpc>
                <a:spcPct val="100000"/>
              </a:lnSpc>
            </a:pPr>
            <a:endParaRPr lang="hu-HU" dirty="0"/>
          </a:p>
          <a:p>
            <a:pPr>
              <a:lnSpc>
                <a:spcPct val="100000"/>
              </a:lnSpc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7585EF-FFAE-6D9B-515E-B92534B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A632B44-D82E-0EDA-4755-F0EC9720D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13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2E693-898A-215F-75B8-C736D1AD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dirty="0"/>
              <a:t>Erasmus+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683D322-5CB1-67E2-BA07-34DCC634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sz="2400" b="1" dirty="0"/>
              <a:t>Szakmai gyakorlat</a:t>
            </a:r>
          </a:p>
          <a:p>
            <a:r>
              <a:rPr lang="hu-HU" sz="2400" b="1" dirty="0"/>
              <a:t>Idegennyelvi kommunikáció</a:t>
            </a:r>
          </a:p>
          <a:p>
            <a:r>
              <a:rPr lang="hu-HU" sz="2400" b="1" dirty="0"/>
              <a:t>Nemzetközi kapcsolatok</a:t>
            </a:r>
          </a:p>
          <a:p>
            <a:r>
              <a:rPr lang="hu-HU" sz="2400" b="1" dirty="0"/>
              <a:t>Különböző kultúrák megismerése</a:t>
            </a:r>
          </a:p>
          <a:p>
            <a:r>
              <a:rPr lang="hu-HU" sz="2400" b="1" dirty="0"/>
              <a:t>Europass</a:t>
            </a:r>
          </a:p>
          <a:p>
            <a:endParaRPr lang="hu-HU" b="1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A11D997-2DBE-5A2D-6E36-C99BBD829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871" y="2466975"/>
            <a:ext cx="5659809" cy="2589361"/>
          </a:xfrm>
          <a:prstGeom prst="rect">
            <a:avLst/>
          </a:prstGeom>
          <a:noFill/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EB7585EF-FFAE-6D9B-515E-B92534B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BF33EA1-1B49-13AF-5EF8-96DAC5AC0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75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2E693-898A-215F-75B8-C736D1AD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dirty="0"/>
              <a:t>Felvételi pontszámítás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683D322-5CB1-67E2-BA07-34DCC634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endParaRPr lang="hu-HU" b="1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7585EF-FFAE-6D9B-515E-B92534B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F6C42DF-F4B2-F551-F93B-51A767997837}"/>
              </a:ext>
            </a:extLst>
          </p:cNvPr>
          <p:cNvSpPr txBox="1"/>
          <p:nvPr/>
        </p:nvSpPr>
        <p:spPr>
          <a:xfrm>
            <a:off x="1251751" y="1997551"/>
            <a:ext cx="7890029" cy="5314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hu-H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</a:t>
            </a:r>
            <a:r>
              <a:rPr lang="hu-H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pont szerezhető a felvételi eljárás során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hozott pont: </a:t>
            </a:r>
            <a:r>
              <a:rPr lang="hu-HU" sz="28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hu-HU" sz="2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50</a:t>
            </a:r>
            <a:endParaRPr lang="hu-H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B, írásbeli eredmények: </a:t>
            </a:r>
            <a:r>
              <a:rPr lang="hu-HU" sz="28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hu-HU" sz="2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pont</a:t>
            </a:r>
            <a:endParaRPr lang="hu-H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 szóbeli elbeszélgetés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28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Induló iskolaként még nem látjuk a bekerülési ponthatárokat.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47AE8B7-28A9-F655-B4AD-AD95F1884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0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2E693-898A-215F-75B8-C736D1AD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4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hozott pont: </a:t>
            </a:r>
            <a:r>
              <a:rPr lang="hu-HU" sz="48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hu-HU" sz="4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50</a:t>
            </a:r>
            <a:endParaRPr lang="hu-HU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683D322-5CB1-67E2-BA07-34DCC634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endParaRPr lang="hu-HU" b="1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7585EF-FFAE-6D9B-515E-B92534B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97F8B719-0585-EBF1-97DB-7F6661060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094836"/>
              </p:ext>
            </p:extLst>
          </p:nvPr>
        </p:nvGraphicFramePr>
        <p:xfrm>
          <a:off x="971808" y="1651247"/>
          <a:ext cx="10058400" cy="4731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5625">
                  <a:extLst>
                    <a:ext uri="{9D8B030D-6E8A-4147-A177-3AD203B41FA5}">
                      <a16:colId xmlns:a16="http://schemas.microsoft.com/office/drawing/2014/main" val="3731737209"/>
                    </a:ext>
                  </a:extLst>
                </a:gridCol>
                <a:gridCol w="1276125">
                  <a:extLst>
                    <a:ext uri="{9D8B030D-6E8A-4147-A177-3AD203B41FA5}">
                      <a16:colId xmlns:a16="http://schemas.microsoft.com/office/drawing/2014/main" val="3624370922"/>
                    </a:ext>
                  </a:extLst>
                </a:gridCol>
                <a:gridCol w="3806650">
                  <a:extLst>
                    <a:ext uri="{9D8B030D-6E8A-4147-A177-3AD203B41FA5}">
                      <a16:colId xmlns:a16="http://schemas.microsoft.com/office/drawing/2014/main" val="2041014875"/>
                    </a:ext>
                  </a:extLst>
                </a:gridCol>
              </a:tblGrid>
              <a:tr h="5710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kern="100" dirty="0">
                          <a:effectLst/>
                        </a:rPr>
                        <a:t> </a:t>
                      </a:r>
                      <a:endParaRPr lang="hu-H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kern="100" dirty="0">
                          <a:solidFill>
                            <a:srgbClr val="FF0000"/>
                          </a:solidFill>
                          <a:effectLst/>
                        </a:rPr>
                        <a:t>7. év vége</a:t>
                      </a:r>
                      <a:endParaRPr lang="hu-HU" sz="2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kern="100" dirty="0">
                          <a:solidFill>
                            <a:srgbClr val="FF0000"/>
                          </a:solidFill>
                          <a:effectLst/>
                        </a:rPr>
                        <a:t>8. félév</a:t>
                      </a:r>
                      <a:endParaRPr lang="hu-HU" sz="2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638532"/>
                  </a:ext>
                </a:extLst>
              </a:tr>
              <a:tr h="13004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 dirty="0">
                          <a:solidFill>
                            <a:srgbClr val="FF0000"/>
                          </a:solidFill>
                          <a:effectLst/>
                        </a:rPr>
                        <a:t>magyar nyelv és irodalom (ha 2 külön jeggyel osztályozzák, akkor átlag)</a:t>
                      </a:r>
                      <a:endParaRPr lang="hu-HU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 dirty="0">
                          <a:effectLst/>
                        </a:rPr>
                        <a:t>5</a:t>
                      </a:r>
                      <a:endParaRPr lang="hu-H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 dirty="0">
                          <a:effectLst/>
                        </a:rPr>
                        <a:t>5</a:t>
                      </a:r>
                      <a:endParaRPr lang="hu-H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3822020"/>
                  </a:ext>
                </a:extLst>
              </a:tr>
              <a:tr h="580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 dirty="0">
                          <a:solidFill>
                            <a:srgbClr val="FF0000"/>
                          </a:solidFill>
                          <a:effectLst/>
                        </a:rPr>
                        <a:t>matematika</a:t>
                      </a:r>
                      <a:endParaRPr lang="hu-HU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>
                          <a:effectLst/>
                        </a:rPr>
                        <a:t>5</a:t>
                      </a:r>
                      <a:endParaRPr lang="hu-H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 dirty="0">
                          <a:effectLst/>
                        </a:rPr>
                        <a:t>5</a:t>
                      </a:r>
                      <a:endParaRPr lang="hu-H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996112"/>
                  </a:ext>
                </a:extLst>
              </a:tr>
              <a:tr h="5953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 dirty="0">
                          <a:solidFill>
                            <a:srgbClr val="FF0000"/>
                          </a:solidFill>
                          <a:effectLst/>
                        </a:rPr>
                        <a:t>történelem</a:t>
                      </a:r>
                      <a:endParaRPr lang="hu-HU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>
                          <a:effectLst/>
                        </a:rPr>
                        <a:t>5</a:t>
                      </a:r>
                      <a:endParaRPr lang="hu-H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 dirty="0">
                          <a:effectLst/>
                        </a:rPr>
                        <a:t>5</a:t>
                      </a:r>
                      <a:endParaRPr lang="hu-H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1998911"/>
                  </a:ext>
                </a:extLst>
              </a:tr>
              <a:tr h="5953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 dirty="0">
                          <a:solidFill>
                            <a:srgbClr val="FF0000"/>
                          </a:solidFill>
                          <a:effectLst/>
                        </a:rPr>
                        <a:t>idegen nyelv</a:t>
                      </a:r>
                      <a:endParaRPr lang="hu-HU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>
                          <a:effectLst/>
                        </a:rPr>
                        <a:t>5</a:t>
                      </a:r>
                      <a:endParaRPr lang="hu-H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 dirty="0">
                          <a:effectLst/>
                        </a:rPr>
                        <a:t>5</a:t>
                      </a:r>
                      <a:endParaRPr lang="hu-H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217011"/>
                  </a:ext>
                </a:extLst>
              </a:tr>
              <a:tr h="5778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 dirty="0">
                          <a:solidFill>
                            <a:srgbClr val="FF0000"/>
                          </a:solidFill>
                          <a:effectLst/>
                        </a:rPr>
                        <a:t>fizika/biológia/informatika/földrajz</a:t>
                      </a:r>
                      <a:endParaRPr lang="hu-HU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>
                          <a:effectLst/>
                        </a:rPr>
                        <a:t>5</a:t>
                      </a:r>
                      <a:endParaRPr lang="hu-H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 dirty="0">
                          <a:effectLst/>
                        </a:rPr>
                        <a:t>5</a:t>
                      </a:r>
                      <a:endParaRPr lang="hu-H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728631"/>
                  </a:ext>
                </a:extLst>
              </a:tr>
              <a:tr h="511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 dirty="0">
                          <a:solidFill>
                            <a:srgbClr val="FF0000"/>
                          </a:solidFill>
                          <a:effectLst/>
                        </a:rPr>
                        <a:t>összesen</a:t>
                      </a:r>
                      <a:endParaRPr lang="hu-HU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>
                          <a:effectLst/>
                        </a:rPr>
                        <a:t>max: 25</a:t>
                      </a:r>
                      <a:endParaRPr lang="hu-H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400" kern="100" dirty="0" err="1">
                          <a:effectLst/>
                        </a:rPr>
                        <a:t>max</a:t>
                      </a:r>
                      <a:r>
                        <a:rPr lang="hu-HU" sz="2400" kern="100" dirty="0">
                          <a:effectLst/>
                        </a:rPr>
                        <a:t>: 25</a:t>
                      </a:r>
                      <a:endParaRPr lang="hu-H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5928867"/>
                  </a:ext>
                </a:extLst>
              </a:tr>
            </a:tbl>
          </a:graphicData>
        </a:graphic>
      </p:graphicFrame>
      <p:pic>
        <p:nvPicPr>
          <p:cNvPr id="6" name="Kép 5">
            <a:extLst>
              <a:ext uri="{FF2B5EF4-FFF2-40B4-BE49-F238E27FC236}">
                <a16:creationId xmlns:a16="http://schemas.microsoft.com/office/drawing/2014/main" id="{48AEB7EE-06E3-F8BF-AC1A-346449EAC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27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2E693-898A-215F-75B8-C736D1AD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4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B, írásbeli eredmények: </a:t>
            </a:r>
            <a:r>
              <a:rPr lang="hu-HU" sz="4800" b="1" u="sng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hu-HU" sz="4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pont</a:t>
            </a:r>
            <a:endParaRPr lang="hu-HU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683D322-5CB1-67E2-BA07-34DCC634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endParaRPr lang="hu-HU" b="1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7585EF-FFAE-6D9B-515E-B92534B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F6C42DF-F4B2-F551-F93B-51A767997837}"/>
              </a:ext>
            </a:extLst>
          </p:cNvPr>
          <p:cNvSpPr txBox="1"/>
          <p:nvPr/>
        </p:nvSpPr>
        <p:spPr>
          <a:xfrm>
            <a:off x="1988598" y="2388169"/>
            <a:ext cx="7890029" cy="2748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hu-H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magyar nyelv és irodalom feladatlap: </a:t>
            </a:r>
          </a:p>
          <a:p>
            <a:pPr lvl="0" algn="just">
              <a:lnSpc>
                <a:spcPct val="107000"/>
              </a:lnSpc>
            </a:pPr>
            <a:r>
              <a:rPr lang="hu-HU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hu-H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50 pont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hu-H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matematika: </a:t>
            </a:r>
          </a:p>
          <a:p>
            <a:pPr lvl="0" algn="just">
              <a:lnSpc>
                <a:spcPct val="107000"/>
              </a:lnSpc>
            </a:pPr>
            <a:r>
              <a:rPr lang="hu-HU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hu-H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50 pont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</a:pP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4733F40-F5A4-4F5A-6601-5F7197B83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276" y="700405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0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02E693-898A-215F-75B8-C736D1AD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sz="48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 szóbeli elbeszélgetés</a:t>
            </a:r>
            <a:br>
              <a:rPr lang="hu-HU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683D322-5CB1-67E2-BA07-34DCC6347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endParaRPr lang="hu-HU" b="1" dirty="0"/>
          </a:p>
          <a:p>
            <a:pPr marL="0" indent="0">
              <a:buNone/>
            </a:pPr>
            <a:endParaRPr lang="hu-HU" dirty="0"/>
          </a:p>
          <a:p>
            <a:pPr algn="ctr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7585EF-FFAE-6D9B-515E-B92534B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F6C42DF-F4B2-F551-F93B-51A767997837}"/>
              </a:ext>
            </a:extLst>
          </p:cNvPr>
          <p:cNvSpPr txBox="1"/>
          <p:nvPr/>
        </p:nvSpPr>
        <p:spPr>
          <a:xfrm>
            <a:off x="1251751" y="2049672"/>
            <a:ext cx="7890029" cy="380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lphaUcParenR"/>
            </a:pPr>
            <a:r>
              <a:rPr lang="hu-HU" sz="2400" b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szóbeli elbeszélgetés</a:t>
            </a:r>
          </a:p>
          <a:p>
            <a:pPr lvl="0" algn="just">
              <a:lnSpc>
                <a:spcPct val="107000"/>
              </a:lnSpc>
            </a:pPr>
            <a:endParaRPr lang="hu-H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hu-H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szakma iránti elköteleződés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hu-H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viselkedéskultúra</a:t>
            </a:r>
            <a:endParaRPr lang="hu-HU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általános műveltség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endParaRPr lang="hu-HU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hu-H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Nincs pontozás.</a:t>
            </a:r>
            <a:endParaRPr lang="hu-H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BC8392F-FE64-B853-DC19-A025F6845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4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8075A5-3F5C-4740-A068-C5108254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7041474-6E5D-4279-A24B-8021D681A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85" y="286603"/>
            <a:ext cx="10892190" cy="5729496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5D5E5441-E2E3-4D40-9000-54A53463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0DB2163-8648-40E0-9895-6D4B241C83A1}"/>
              </a:ext>
            </a:extLst>
          </p:cNvPr>
          <p:cNvSpPr txBox="1"/>
          <p:nvPr/>
        </p:nvSpPr>
        <p:spPr>
          <a:xfrm>
            <a:off x="4834467" y="611293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Forrás: OH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3879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65E06A-3A34-3001-5D06-7D7982DE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Javaslat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ABD877-5859-1031-1B40-9DF2ED9EB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0822" y="2285569"/>
            <a:ext cx="5170355" cy="34188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A jelentkezésnél intézményen belül több tanulmányi terület megjelölése</a:t>
            </a:r>
          </a:p>
          <a:p>
            <a:endParaRPr lang="hu-H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Az iskola által szervezett írásbeli felvételi eljárásban való részvétel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6B5989E-74C5-F793-1C0D-AFAE08600D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9EDEAB9-4536-6592-29DE-188549EF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0B56D3F-AD39-462A-9AE5-D8B4258A7D70}" type="datetime1">
              <a:rPr lang="hu-HU" smtClean="0"/>
              <a:t>2023. 10. 12.</a:t>
            </a:fld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93E3660-6CD8-DEBB-A200-04419309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8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156C43-354B-17A3-DBED-6B97F0F3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/>
              <a:t>Váci SZC Lányi Ferenc Technikum és Szakképző Iskola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CABC4EE-EE85-234A-16D8-8ECB5B13C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1" y="2120900"/>
            <a:ext cx="3748193" cy="3748193"/>
          </a:xfrm>
          <a:prstGeom prst="rect">
            <a:avLst/>
          </a:prstGeom>
          <a:noFill/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DC8166-90BE-8EAB-A621-6842B0353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9675" y="2120900"/>
            <a:ext cx="6136005" cy="3748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u="sng" dirty="0">
                <a:effectLst/>
                <a:hlinkClick r:id="rId3"/>
              </a:rPr>
              <a:t>https://vac-lanyi.www.intezmeny.edir.hu/</a:t>
            </a:r>
            <a:endParaRPr lang="hu-HU" sz="2800" u="sng" dirty="0">
              <a:effectLst/>
            </a:endParaRPr>
          </a:p>
          <a:p>
            <a:pPr marL="0" indent="0">
              <a:buNone/>
            </a:pPr>
            <a:r>
              <a:rPr lang="hu-HU" sz="2800" u="sng" dirty="0">
                <a:hlinkClick r:id="rId4"/>
              </a:rPr>
              <a:t>https://www.facebook.com/lanyiferenc</a:t>
            </a:r>
            <a:endParaRPr lang="hu-HU" sz="2800" u="sng" dirty="0"/>
          </a:p>
          <a:p>
            <a:pPr marL="0" indent="0">
              <a:buNone/>
            </a:pPr>
            <a:endParaRPr lang="hu-HU" u="sng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FD7586-81AD-C668-7E27-260D543D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6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156C43-354B-17A3-DBED-6B97F0F3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pic>
        <p:nvPicPr>
          <p:cNvPr id="1026" name="Picture 2" descr="Tiborcz István üzlettársa közel 40 milliárdért építheti meg a „Dunakeszi  Diáknegyedet”">
            <a:extLst>
              <a:ext uri="{FF2B5EF4-FFF2-40B4-BE49-F238E27FC236}">
                <a16:creationId xmlns:a16="http://schemas.microsoft.com/office/drawing/2014/main" id="{4C324AFD-F043-7FFB-4990-FD7198A27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r="15187" b="2"/>
          <a:stretch/>
        </p:blipFill>
        <p:spPr bwMode="auto">
          <a:xfrm>
            <a:off x="2388093" y="2032642"/>
            <a:ext cx="5355732" cy="43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22FD7586-81AD-C668-7E27-260D543D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  <p:pic>
        <p:nvPicPr>
          <p:cNvPr id="1034" name="Picture 10" descr="Hungarotek - » Laterex">
            <a:extLst>
              <a:ext uri="{FF2B5EF4-FFF2-40B4-BE49-F238E27FC236}">
                <a16:creationId xmlns:a16="http://schemas.microsoft.com/office/drawing/2014/main" id="{2C01DD0E-6FCF-415F-16C5-2C159CDBFD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632" y="2085180"/>
            <a:ext cx="1773238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Dunakeszi, a Mi Városunk - Fejlesztések">
            <a:extLst>
              <a:ext uri="{FF2B5EF4-FFF2-40B4-BE49-F238E27FC236}">
                <a16:creationId xmlns:a16="http://schemas.microsoft.com/office/drawing/2014/main" id="{6103242E-A649-9660-1F13-F190D78D3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52" y="4086225"/>
            <a:ext cx="1904999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5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3F2A45-5B6E-FB3F-70C0-4BC622D5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B5AFCF-6D4B-0D9E-AE42-86BB9BBE5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dirty="0"/>
              <a:t>KIM-Kulturális és Innovációs Minisztérium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8A0BFD-115A-346C-B93C-41F34225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5" name="Nyíl: lefelé mutató 4">
            <a:extLst>
              <a:ext uri="{FF2B5EF4-FFF2-40B4-BE49-F238E27FC236}">
                <a16:creationId xmlns:a16="http://schemas.microsoft.com/office/drawing/2014/main" id="{BFA3AA07-3B8C-5365-1D08-210AC63BFCBB}"/>
              </a:ext>
            </a:extLst>
          </p:cNvPr>
          <p:cNvSpPr/>
          <p:nvPr/>
        </p:nvSpPr>
        <p:spPr>
          <a:xfrm>
            <a:off x="5708342" y="2547891"/>
            <a:ext cx="630315" cy="783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433869A-BCD7-FD78-9C35-542DCE51AE2B}"/>
              </a:ext>
            </a:extLst>
          </p:cNvPr>
          <p:cNvSpPr txBox="1"/>
          <p:nvPr/>
        </p:nvSpPr>
        <p:spPr>
          <a:xfrm>
            <a:off x="3329125" y="3429000"/>
            <a:ext cx="574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NSZFH-Nemzeti Szakképzési és Felnőttképzési Hivatal</a:t>
            </a:r>
          </a:p>
          <a:p>
            <a:endParaRPr lang="hu-HU" dirty="0"/>
          </a:p>
        </p:txBody>
      </p:sp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CB00AC7E-2659-5265-1135-E8DC730FAFB5}"/>
              </a:ext>
            </a:extLst>
          </p:cNvPr>
          <p:cNvSpPr/>
          <p:nvPr/>
        </p:nvSpPr>
        <p:spPr>
          <a:xfrm>
            <a:off x="5708342" y="3842047"/>
            <a:ext cx="630315" cy="783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37E38E7-0B29-17FC-5E04-41AAD23903D9}"/>
              </a:ext>
            </a:extLst>
          </p:cNvPr>
          <p:cNvSpPr txBox="1"/>
          <p:nvPr/>
        </p:nvSpPr>
        <p:spPr>
          <a:xfrm>
            <a:off x="3444536" y="4696287"/>
            <a:ext cx="530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Váci Szakképzési Centrum</a:t>
            </a:r>
          </a:p>
        </p:txBody>
      </p:sp>
      <p:sp>
        <p:nvSpPr>
          <p:cNvPr id="9" name="Nyíl: lefelé mutató 8">
            <a:extLst>
              <a:ext uri="{FF2B5EF4-FFF2-40B4-BE49-F238E27FC236}">
                <a16:creationId xmlns:a16="http://schemas.microsoft.com/office/drawing/2014/main" id="{877AEFA2-8DE9-41B5-7506-5DC897249D0A}"/>
              </a:ext>
            </a:extLst>
          </p:cNvPr>
          <p:cNvSpPr/>
          <p:nvPr/>
        </p:nvSpPr>
        <p:spPr>
          <a:xfrm>
            <a:off x="5708342" y="5121031"/>
            <a:ext cx="630315" cy="783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51C696C-A71D-E672-4B09-2E5C45A9B478}"/>
              </a:ext>
            </a:extLst>
          </p:cNvPr>
          <p:cNvSpPr txBox="1"/>
          <p:nvPr/>
        </p:nvSpPr>
        <p:spPr>
          <a:xfrm>
            <a:off x="3329125" y="5869092"/>
            <a:ext cx="557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Váci SZC Lányi Ferenc Technikum</a:t>
            </a:r>
          </a:p>
        </p:txBody>
      </p:sp>
      <p:pic>
        <p:nvPicPr>
          <p:cNvPr id="11" name="Tartalom helye 5">
            <a:extLst>
              <a:ext uri="{FF2B5EF4-FFF2-40B4-BE49-F238E27FC236}">
                <a16:creationId xmlns:a16="http://schemas.microsoft.com/office/drawing/2014/main" id="{89A9EB19-EBF0-D02F-0CA9-5353979D0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51" y="2431806"/>
            <a:ext cx="2124075" cy="752475"/>
          </a:xfrm>
          <a:prstGeom prst="rect">
            <a:avLst/>
          </a:prstGeom>
        </p:spPr>
      </p:pic>
      <p:pic>
        <p:nvPicPr>
          <p:cNvPr id="12" name="Tartalom helye 5">
            <a:extLst>
              <a:ext uri="{FF2B5EF4-FFF2-40B4-BE49-F238E27FC236}">
                <a16:creationId xmlns:a16="http://schemas.microsoft.com/office/drawing/2014/main" id="{59D08BF1-19FC-B89C-8F91-66F068523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639" y="4114313"/>
            <a:ext cx="1691898" cy="693678"/>
          </a:xfrm>
          <a:prstGeom prst="rect">
            <a:avLst/>
          </a:prstGeom>
          <a:noFill/>
        </p:spPr>
      </p:pic>
      <p:pic>
        <p:nvPicPr>
          <p:cNvPr id="13" name="Tartalom helye 5">
            <a:extLst>
              <a:ext uri="{FF2B5EF4-FFF2-40B4-BE49-F238E27FC236}">
                <a16:creationId xmlns:a16="http://schemas.microsoft.com/office/drawing/2014/main" id="{7E0D11D2-F348-5F3B-3AA7-197BDB0D2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00" y="4273306"/>
            <a:ext cx="1390650" cy="169545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1A85F876-474F-1552-BB8C-48C7B1732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0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A9D3C6-5940-13EC-B5DE-F420E0EC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D7C48922-C528-4FE1-4B30-5072FDCE5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370" y="2794640"/>
            <a:ext cx="1390650" cy="1695450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8B51EF52-B294-0813-B42C-4929EA53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1B3062E-A4F3-9650-4B88-86C2C92017A1}"/>
              </a:ext>
            </a:extLst>
          </p:cNvPr>
          <p:cNvSpPr txBox="1"/>
          <p:nvPr/>
        </p:nvSpPr>
        <p:spPr>
          <a:xfrm>
            <a:off x="2636668" y="2476870"/>
            <a:ext cx="76880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0" dirty="0">
                <a:solidFill>
                  <a:srgbClr val="112338"/>
                </a:solidFill>
                <a:effectLst/>
                <a:latin typeface="Inter"/>
              </a:rPr>
              <a:t>Váci SZC Király Endre Technikum és Szakképző Iskola, Vác</a:t>
            </a:r>
          </a:p>
          <a:p>
            <a:r>
              <a:rPr lang="hu-HU" b="1" i="0" dirty="0">
                <a:solidFill>
                  <a:srgbClr val="112338"/>
                </a:solidFill>
                <a:effectLst/>
                <a:latin typeface="Inter"/>
              </a:rPr>
              <a:t>Váci SZC </a:t>
            </a:r>
            <a:r>
              <a:rPr lang="hu-HU" b="1" i="0" dirty="0" err="1">
                <a:solidFill>
                  <a:srgbClr val="112338"/>
                </a:solidFill>
                <a:effectLst/>
                <a:latin typeface="Inter"/>
              </a:rPr>
              <a:t>Boronkay</a:t>
            </a:r>
            <a:r>
              <a:rPr lang="hu-HU" b="1" i="0" dirty="0">
                <a:solidFill>
                  <a:srgbClr val="112338"/>
                </a:solidFill>
                <a:effectLst/>
                <a:latin typeface="Inter"/>
              </a:rPr>
              <a:t> György Műszaki Technikum és Gimnázium, Vác</a:t>
            </a:r>
          </a:p>
          <a:p>
            <a:r>
              <a:rPr lang="hu-HU" i="0" dirty="0">
                <a:solidFill>
                  <a:srgbClr val="112338"/>
                </a:solidFill>
                <a:effectLst/>
                <a:latin typeface="Inter"/>
              </a:rPr>
              <a:t>Váci SZC </a:t>
            </a:r>
            <a:r>
              <a:rPr lang="hu-HU" i="0" dirty="0" err="1">
                <a:solidFill>
                  <a:srgbClr val="112338"/>
                </a:solidFill>
                <a:effectLst/>
                <a:latin typeface="Inter"/>
              </a:rPr>
              <a:t>Madách</a:t>
            </a:r>
            <a:r>
              <a:rPr lang="hu-HU" i="0" dirty="0">
                <a:solidFill>
                  <a:srgbClr val="112338"/>
                </a:solidFill>
                <a:effectLst/>
                <a:latin typeface="Inter"/>
              </a:rPr>
              <a:t> Imre Technikum és Szakképző Iskola, Gödöllő</a:t>
            </a:r>
          </a:p>
          <a:p>
            <a:r>
              <a:rPr lang="hu-HU" i="0" dirty="0">
                <a:solidFill>
                  <a:srgbClr val="112338"/>
                </a:solidFill>
                <a:effectLst/>
                <a:latin typeface="Inter"/>
              </a:rPr>
              <a:t>Váci SZC Petőfi Sándor Műszaki Technikum, Gimnázium és Kollégium, Aszód</a:t>
            </a:r>
          </a:p>
          <a:p>
            <a:r>
              <a:rPr lang="hu-HU" i="0" dirty="0">
                <a:solidFill>
                  <a:srgbClr val="112338"/>
                </a:solidFill>
                <a:effectLst/>
                <a:latin typeface="Inter"/>
              </a:rPr>
              <a:t>Váci SZC Petzelt József Technikum és Szakképző Iskola, Szentendre</a:t>
            </a:r>
          </a:p>
          <a:p>
            <a:r>
              <a:rPr lang="hu-HU" i="0" dirty="0">
                <a:solidFill>
                  <a:srgbClr val="112338"/>
                </a:solidFill>
                <a:effectLst/>
                <a:latin typeface="Inter"/>
              </a:rPr>
              <a:t>Váci SZC Selye János Egészségügyi Technikum, Vác</a:t>
            </a:r>
          </a:p>
          <a:p>
            <a:r>
              <a:rPr lang="hu-HU" b="1" i="0" dirty="0">
                <a:solidFill>
                  <a:srgbClr val="112338"/>
                </a:solidFill>
                <a:effectLst/>
                <a:latin typeface="Inter"/>
              </a:rPr>
              <a:t>Váci SZC I. Géza Király Közgazdasági Technikum, Vác</a:t>
            </a:r>
          </a:p>
          <a:p>
            <a:r>
              <a:rPr lang="hu-HU" i="0" dirty="0">
                <a:solidFill>
                  <a:srgbClr val="112338"/>
                </a:solidFill>
                <a:effectLst/>
                <a:latin typeface="Inter"/>
              </a:rPr>
              <a:t>Váci SZC Bocskai István Kollégium, Vác</a:t>
            </a:r>
          </a:p>
          <a:p>
            <a:r>
              <a:rPr lang="hu-HU" b="1" dirty="0">
                <a:latin typeface="Inter"/>
              </a:rPr>
              <a:t>Váci SZC Lányi Ferenc Technikum, Dunakeszi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AAB15A2-AAC2-090A-903F-13CC66B8B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6566DA-0FCB-8953-C249-A4CA04FB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79D2FE-64BC-5156-6C7F-981DCF03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2023. 10. 12.</a:t>
            </a:fld>
            <a:endParaRPr lang="en-US" dirty="0"/>
          </a:p>
        </p:txBody>
      </p:sp>
      <p:pic>
        <p:nvPicPr>
          <p:cNvPr id="5" name="Tartalom helye 5">
            <a:extLst>
              <a:ext uri="{FF2B5EF4-FFF2-40B4-BE49-F238E27FC236}">
                <a16:creationId xmlns:a16="http://schemas.microsoft.com/office/drawing/2014/main" id="{17AD3D15-A5CC-8528-8ACF-D917295FA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9136"/>
          <a:stretch/>
        </p:blipFill>
        <p:spPr>
          <a:xfrm>
            <a:off x="1097280" y="3028324"/>
            <a:ext cx="2054212" cy="1659473"/>
          </a:xfrm>
          <a:noFill/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A367EC8-1B71-D614-8D33-2B9825FD620A}"/>
              </a:ext>
            </a:extLst>
          </p:cNvPr>
          <p:cNvSpPr txBox="1"/>
          <p:nvPr/>
        </p:nvSpPr>
        <p:spPr>
          <a:xfrm>
            <a:off x="3524435" y="2228295"/>
            <a:ext cx="7847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Jól átgondolt és megtervezett oktatói munka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Művészeteken keresztül a lélek ápolása (zene, ének, festészet, színjátszás)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A sporton keresztül a test és a lélek építése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Közösségépítő tevékenységek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1FFA1B5-5DA4-CDB9-5C2E-DB2EA14FD10E}"/>
              </a:ext>
            </a:extLst>
          </p:cNvPr>
          <p:cNvSpPr txBox="1"/>
          <p:nvPr/>
        </p:nvSpPr>
        <p:spPr>
          <a:xfrm>
            <a:off x="7306322" y="3346882"/>
            <a:ext cx="435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BFC969B-454E-92C5-48AF-605611A98DB5}"/>
              </a:ext>
            </a:extLst>
          </p:cNvPr>
          <p:cNvSpPr txBox="1"/>
          <p:nvPr/>
        </p:nvSpPr>
        <p:spPr>
          <a:xfrm>
            <a:off x="3524435" y="4415821"/>
            <a:ext cx="67513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Tanítás utáni időszak hasznos eltöltése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Karitatív tevékenységek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FD02795-F203-92E9-38FA-CA90ACE3F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7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E5FD54-6687-81DD-584A-0E106A31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E78388CF-C940-F5FA-6F7A-EB4B865AE6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" b="39136"/>
          <a:stretch/>
        </p:blipFill>
        <p:spPr>
          <a:xfrm>
            <a:off x="1510748" y="2910860"/>
            <a:ext cx="2735398" cy="2209781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174066-B0D1-1DDC-BC2F-D2882E5EC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7819" y="1869388"/>
            <a:ext cx="4639736" cy="3748194"/>
          </a:xfrm>
        </p:spPr>
        <p:txBody>
          <a:bodyPr/>
          <a:lstStyle/>
          <a:p>
            <a:r>
              <a:rPr lang="hu-HU" dirty="0"/>
              <a:t>Szekeres-Joó Eszter/Igazgató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Föedlné Bedők Gyöngyvér/Igazgatóhelyettes</a:t>
            </a:r>
            <a:endParaRPr lang="en-US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4B6C08E-4F32-F81E-9FAB-09EB398C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3DC00C9-4F95-417E-BC75-9AB88F3EB5E6}" type="datetime1">
              <a:rPr lang="hu-HU" smtClean="0"/>
              <a:pPr rtl="0">
                <a:spcAft>
                  <a:spcPts val="600"/>
                </a:spcAft>
              </a:pPr>
              <a:t>2023. 10. 12.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36A4243-E271-E142-B292-6A278D011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770" y="2242001"/>
            <a:ext cx="1226979" cy="171183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2CBE825-4133-1CE2-E3CC-DDFB7FA0B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485" y="4262439"/>
            <a:ext cx="1545672" cy="193803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C7666D2A-982F-64D9-8A64-85E7EF636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1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CAE15D-9176-B59B-A0C0-100047DE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>
            <a:normAutofit/>
          </a:bodyPr>
          <a:lstStyle/>
          <a:p>
            <a:r>
              <a:rPr lang="hu-HU" sz="2800" dirty="0"/>
              <a:t>Váci SZC Lányi Ferenc Technikum és Szakképző Iskola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109F37-8474-DF70-442D-DAED598AC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u-HU" sz="2800" dirty="0"/>
              <a:t>Technikus képzés főbb jellemzői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Érettségi vizsga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Szakmai vizsga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Duális képzés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Nyelvoktatás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Ösztöndíjrendszer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EF601F-7294-9D42-05DD-8D10D6DD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2023. 10. 12.</a:t>
            </a:fld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59F9F55-3F9E-D565-97B9-D30EE6289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2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00E2CD-0144-B747-5E34-EE6B595F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Érettségi + Szakmai vizsga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635A35-7510-C712-05E9-69DFA9D92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D37917A-88EA-2680-83DD-E1D28FC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2023. 10. 12.</a:t>
            </a:fld>
            <a:endParaRPr lang="en-US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591B1B3-5FD0-7799-092F-A834DD6B5B16}"/>
              </a:ext>
            </a:extLst>
          </p:cNvPr>
          <p:cNvSpPr txBox="1"/>
          <p:nvPr/>
        </p:nvSpPr>
        <p:spPr>
          <a:xfrm>
            <a:off x="3047260" y="2277057"/>
            <a:ext cx="60945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12. évfolyamos tanulók előrehozott érettségi vizsgát tesznek magyarból, matematikából</a:t>
            </a:r>
            <a:r>
              <a:rPr lang="hu-HU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és történelemből. Előrehozott érettségit tehetnek idegennyelvből.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Az  ötödik érettségi tárgy maga a technikusi szakképesítés szakmai vizsgája. A 13. évfolyamos tanulók tehát két végzettséget igazoló bizonyítványt kapnak: </a:t>
            </a:r>
          </a:p>
          <a:p>
            <a:r>
              <a:rPr lang="hu-HU" dirty="0">
                <a:solidFill>
                  <a:srgbClr val="000000"/>
                </a:solidFill>
                <a:latin typeface="Open Sans" panose="020B0606030504020204" pitchFamily="34" charset="0"/>
              </a:rPr>
              <a:t>     </a:t>
            </a:r>
            <a:r>
              <a:rPr lang="hu-HU" b="1" i="0" u="sng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érettségi bizonyítványt és technikusi oklevelet.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technikumi végzettséggel megnyílik az út a felsőoktatás szakirányú képzéseire.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000000"/>
                </a:solidFill>
                <a:latin typeface="Open Sans" panose="020B0606030504020204" pitchFamily="34" charset="0"/>
              </a:rPr>
              <a:t>A technikusi vizsga emelt szintű érettségi tantárgynak számít.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8E9391E-E615-4055-A0F5-0F0FD840B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474" y="742949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4950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30_TF56160789" id="{BB0F2CB6-EB6B-4B4F-902F-BC5253E073DA}" vid="{8BD6316C-6CB0-4ED3-ADEE-F4BB938ED1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{8700A24A-B7CE-4048-8087-51C40D54C1D5}tf56160789_win32</Template>
  <TotalTime>8103</TotalTime>
  <Words>867</Words>
  <Application>Microsoft Office PowerPoint</Application>
  <PresentationFormat>Szélesvásznú</PresentationFormat>
  <Paragraphs>236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7" baseType="lpstr">
      <vt:lpstr>Bookman Old Style</vt:lpstr>
      <vt:lpstr>Calibri</vt:lpstr>
      <vt:lpstr>Franklin Gothic Book</vt:lpstr>
      <vt:lpstr>Inter</vt:lpstr>
      <vt:lpstr>Open Sans</vt:lpstr>
      <vt:lpstr>Times New Roman</vt:lpstr>
      <vt:lpstr>Titillium Web</vt:lpstr>
      <vt:lpstr>Wingdings</vt:lpstr>
      <vt:lpstr>1_RetrospectVTI</vt:lpstr>
      <vt:lpstr>Dunakeszi Váci SZC Lányi Ferenc Technikum és Szakképző Iskola</vt:lpstr>
      <vt:lpstr>Váci SZC Lányi Ferenc Technikum és Szakképző Iskola</vt:lpstr>
      <vt:lpstr>Váci SZC Lányi Ferenc Technikum és Szakképző Iskola</vt:lpstr>
      <vt:lpstr>Váci SZC Lányi Ferenc Technikum és Szakképző Iskola</vt:lpstr>
      <vt:lpstr>Váci SZC Lányi Ferenc Technikum és Szakképző Iskola</vt:lpstr>
      <vt:lpstr>Váci SZC Lányi Ferenc Technikum és Szakképző Iskola</vt:lpstr>
      <vt:lpstr>Váci SZC Lányi Ferenc Technikum és Szakképző Iskola</vt:lpstr>
      <vt:lpstr>Váci SZC Lányi Ferenc Technikum és Szakképző Iskola</vt:lpstr>
      <vt:lpstr>Érettségi + Szakmai vizsga</vt:lpstr>
      <vt:lpstr>Duális képzés</vt:lpstr>
      <vt:lpstr>Nyelvoktatás</vt:lpstr>
      <vt:lpstr>Ösztöndíjrendszer</vt:lpstr>
      <vt:lpstr>Pályakezdési juttatás</vt:lpstr>
      <vt:lpstr>Ágazatok és szakmák</vt:lpstr>
      <vt:lpstr>Ágazatok és szakmák</vt:lpstr>
      <vt:lpstr>Ágazatok és szakmák</vt:lpstr>
      <vt:lpstr>Ágazatok és szakmák</vt:lpstr>
      <vt:lpstr>Ágazatok és szakmák</vt:lpstr>
      <vt:lpstr>Felnőttképzés</vt:lpstr>
      <vt:lpstr>Mentorprogram</vt:lpstr>
      <vt:lpstr>Erasmus+</vt:lpstr>
      <vt:lpstr>Felvételi pontszámítás</vt:lpstr>
      <vt:lpstr>A, hozott pont: max. 50</vt:lpstr>
      <vt:lpstr>B, írásbeli eredmények: max 100 pont</vt:lpstr>
      <vt:lpstr>C, szóbeli elbeszélgetés </vt:lpstr>
      <vt:lpstr>PowerPoint-bemutató</vt:lpstr>
      <vt:lpstr>Javaslat</vt:lpstr>
      <vt:lpstr>Váci SZC Lányi Ferenc Technikum és Szakképző Iskola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Dunakeszi Váci SzC Lányi Ferenc Technikum</dc:title>
  <dc:creator>Szekeres-Joó Eszter</dc:creator>
  <cp:lastModifiedBy>Szekeres-Joó Eszter</cp:lastModifiedBy>
  <cp:revision>42</cp:revision>
  <dcterms:created xsi:type="dcterms:W3CDTF">2023-06-10T10:27:26Z</dcterms:created>
  <dcterms:modified xsi:type="dcterms:W3CDTF">2023-10-12T15:47:06Z</dcterms:modified>
</cp:coreProperties>
</file>